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5400675" cy="7559675"/>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48" d="100"/>
          <a:sy n="148" d="100"/>
        </p:scale>
        <p:origin x="234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7818A5E-AA9D-4ACF-96FB-A1A58C004884}" type="datetimeFigureOut">
              <a:rPr lang="ru-RU" smtClean="0"/>
              <a:t>09.02.2017</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DBFC4-7171-4570-94E3-E1EB82FD972A}" type="slidenum">
              <a:rPr lang="ru-RU" smtClean="0"/>
              <a:t>‹#›</a:t>
            </a:fld>
            <a:endParaRPr lang="ru-RU"/>
          </a:p>
        </p:txBody>
      </p:sp>
    </p:spTree>
    <p:extLst>
      <p:ext uri="{BB962C8B-B14F-4D97-AF65-F5344CB8AC3E}">
        <p14:creationId xmlns:p14="http://schemas.microsoft.com/office/powerpoint/2010/main" val="211583187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D4F1E-FB97-42A9-8F69-E89BE9B82533}" type="datetimeFigureOut">
              <a:rPr lang="ru-RU" smtClean="0"/>
              <a:t>09.02.2017</a:t>
            </a:fld>
            <a:endParaRPr lang="ru-RU"/>
          </a:p>
        </p:txBody>
      </p:sp>
      <p:sp>
        <p:nvSpPr>
          <p:cNvPr id="4" name="Образ слайда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8FC781-F15F-437B-8B9A-B3B10557A729}" type="slidenum">
              <a:rPr lang="ru-RU" smtClean="0"/>
              <a:t>‹#›</a:t>
            </a:fld>
            <a:endParaRPr lang="ru-RU"/>
          </a:p>
        </p:txBody>
      </p:sp>
    </p:spTree>
    <p:extLst>
      <p:ext uri="{BB962C8B-B14F-4D97-AF65-F5344CB8AC3E}">
        <p14:creationId xmlns:p14="http://schemas.microsoft.com/office/powerpoint/2010/main" val="2167168975"/>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Верхний колонтитул 4"/>
          <p:cNvSpPr>
            <a:spLocks noGrp="1"/>
          </p:cNvSpPr>
          <p:nvPr>
            <p:ph type="hdr" sz="quarter" idx="10"/>
          </p:nvPr>
        </p:nvSpPr>
        <p:spPr/>
        <p:txBody>
          <a:bodyPr/>
          <a:lstStyle/>
          <a:p>
            <a:endParaRPr lang="ru-RU"/>
          </a:p>
        </p:txBody>
      </p:sp>
    </p:spTree>
    <p:extLst>
      <p:ext uri="{BB962C8B-B14F-4D97-AF65-F5344CB8AC3E}">
        <p14:creationId xmlns:p14="http://schemas.microsoft.com/office/powerpoint/2010/main" val="167607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6176" y="670560"/>
            <a:ext cx="4239768" cy="5977128"/>
          </a:xfrm>
          <a:prstGeom prst="rect">
            <a:avLst/>
          </a:prstGeom>
        </p:spPr>
        <p:txBody>
          <a:bodyPr lIns="0" tIns="0" rIns="0" bIns="0">
            <a:noAutofit/>
          </a:bodyPr>
          <a:lstStyle/>
          <a:p>
            <a:pPr indent="0" algn="just">
              <a:lnSpc>
                <a:spcPts val="984"/>
              </a:lnSpc>
            </a:pPr>
            <a:r>
              <a:rPr lang="ru" sz="850" dirty="0">
                <a:latin typeface="Arial"/>
              </a:rPr>
              <a:t>сооружения и вновь созданные производственные помещения, а также иное имущество, необходимое для обеспечения его уставной деятельности. </a:t>
            </a:r>
            <a:r>
              <a:rPr lang="ru" sz="850" dirty="0" smtClean="0">
                <a:latin typeface="Arial"/>
              </a:rPr>
              <a:t>	Источниками </a:t>
            </a:r>
            <a:r>
              <a:rPr lang="ru" sz="850" dirty="0">
                <a:latin typeface="Arial"/>
              </a:rPr>
              <a:t>формирования имущества ТОС в денежной и иных формах являются:</a:t>
            </a:r>
          </a:p>
          <a:p>
            <a:pPr indent="482600" algn="just">
              <a:lnSpc>
                <a:spcPts val="984"/>
              </a:lnSpc>
            </a:pPr>
            <a:r>
              <a:rPr lang="ru" sz="850" dirty="0">
                <a:latin typeface="Arial"/>
              </a:rPr>
              <a:t>9.1.1    добровольные имущественные взносы и пожертвования граждан или юридических лиц;</a:t>
            </a:r>
          </a:p>
          <a:p>
            <a:pPr indent="482600" algn="just">
              <a:lnSpc>
                <a:spcPts val="984"/>
              </a:lnSpc>
            </a:pPr>
            <a:r>
              <a:rPr lang="ru" sz="850" dirty="0">
                <a:latin typeface="Arial"/>
              </a:rPr>
              <a:t>9.1.2    доходы от собственной деятельности, в том числе от реализации товаров (работ, услуг) в целях удовлетворения потребностей населения, проживающих в границах территории ТОС;</a:t>
            </a:r>
          </a:p>
          <a:p>
            <a:pPr indent="482600" algn="just">
              <a:lnSpc>
                <a:spcPts val="984"/>
              </a:lnSpc>
            </a:pPr>
            <a:r>
              <a:rPr lang="ru" sz="850" dirty="0">
                <a:latin typeface="Arial"/>
              </a:rPr>
              <a:t>9.1.3    бюджетные средства, передаваемые Администрацией МО в соответствии с договорами для осуществления инициатив по вопросам местного значения;</a:t>
            </a:r>
          </a:p>
          <a:p>
            <a:pPr indent="482600" algn="just">
              <a:lnSpc>
                <a:spcPts val="984"/>
              </a:lnSpc>
            </a:pPr>
            <a:r>
              <a:rPr lang="ru" sz="850" dirty="0">
                <a:latin typeface="Arial"/>
              </a:rPr>
              <a:t>9.1.4    другие не запрещенные законом поступления.</a:t>
            </a:r>
          </a:p>
          <a:p>
            <a:pPr indent="482600" algn="just">
              <a:lnSpc>
                <a:spcPts val="984"/>
              </a:lnSpc>
            </a:pPr>
            <a:r>
              <a:rPr lang="ru" sz="850" dirty="0">
                <a:latin typeface="Arial"/>
              </a:rPr>
              <a:t>9.2    Собственные финансовые средства образуются за счет доходов от хозяйственной деятельности ТОС, добровольных взносов и пожертвований граждан и организаций любых форм собственности. Решение о внесении добровольных пожертвований населением принимается на собрании граждан и носит рекомендательный характер.</a:t>
            </a:r>
          </a:p>
          <a:p>
            <a:pPr indent="482600" algn="just">
              <a:lnSpc>
                <a:spcPts val="984"/>
              </a:lnSpc>
            </a:pPr>
            <a:r>
              <a:rPr lang="ru" sz="850" dirty="0">
                <a:latin typeface="Arial"/>
              </a:rPr>
              <a:t>9.3    Пожертвования физических и юридических лиц в ТОС могут быть внесены в денежной или натуральной форме - в виде оборудования, помещений, имущества.</a:t>
            </a:r>
          </a:p>
          <a:p>
            <a:pPr indent="482600" algn="just">
              <a:lnSpc>
                <a:spcPts val="984"/>
              </a:lnSpc>
            </a:pPr>
            <a:r>
              <a:rPr lang="ru" sz="850" dirty="0">
                <a:latin typeface="Arial"/>
              </a:rPr>
              <a:t>9.4    Условия и порядок выделения ТОС необходимых средств из местного бюджета определяются уставом города МО в соответствии с нормативными правовыми актами Администрации МО и </a:t>
            </a:r>
            <a:r>
              <a:rPr lang="ru" sz="850" dirty="0" smtClean="0">
                <a:latin typeface="Arial"/>
              </a:rPr>
              <a:t>Собрания депутатов </a:t>
            </a:r>
            <a:r>
              <a:rPr lang="ru" sz="850" dirty="0">
                <a:latin typeface="Arial"/>
              </a:rPr>
              <a:t>МО.</a:t>
            </a:r>
          </a:p>
          <a:p>
            <a:pPr indent="482600" algn="just">
              <a:lnSpc>
                <a:spcPts val="984"/>
              </a:lnSpc>
            </a:pPr>
            <a:r>
              <a:rPr lang="ru" sz="850" dirty="0">
                <a:latin typeface="Arial"/>
              </a:rPr>
              <a:t>9.5    Вопросы пользования имуществом ТОС решаются собранием жителей, а в период между их созывами в отношении имущества ТОС правомочия осуществляет его Совет в порядке, установленном действующим законодательством.</a:t>
            </a:r>
          </a:p>
          <a:p>
            <a:pPr indent="482600" algn="just">
              <a:lnSpc>
                <a:spcPts val="984"/>
              </a:lnSpc>
            </a:pPr>
            <a:r>
              <a:rPr lang="ru" sz="850" dirty="0">
                <a:latin typeface="Arial"/>
              </a:rPr>
              <a:t>9.6    Вопросы утверждения сметы доходов и расходов ТОС и отчета об ее исполнении решаются исключительно собранием граждан.</a:t>
            </a:r>
          </a:p>
          <a:p>
            <a:pPr indent="482600" algn="just">
              <a:lnSpc>
                <a:spcPts val="984"/>
              </a:lnSpc>
            </a:pPr>
            <a:r>
              <a:rPr lang="ru" sz="850" dirty="0">
                <a:latin typeface="Arial"/>
              </a:rPr>
              <a:t>9.7    Совет на основе соответствующих смет доходов и расходов самостоятельно использует имеющиеся в распоряжении ТОС финансовые ресурсы в соответствии с уставными цепями.</a:t>
            </a:r>
          </a:p>
          <a:p>
            <a:pPr indent="482600" algn="just">
              <a:lnSpc>
                <a:spcPts val="984"/>
              </a:lnSpc>
            </a:pPr>
            <a:r>
              <a:rPr lang="ru" sz="850" dirty="0">
                <a:latin typeface="Arial"/>
              </a:rPr>
              <a:t>9.8    Расходы на содержание Совета осуществляются за счет собственных средств ТОС.</a:t>
            </a:r>
          </a:p>
          <a:p>
            <a:pPr indent="482600" algn="just">
              <a:lnSpc>
                <a:spcPts val="984"/>
              </a:lnSpc>
            </a:pPr>
            <a:r>
              <a:rPr lang="ru" sz="850" dirty="0">
                <a:latin typeface="Arial"/>
              </a:rPr>
              <a:t>9.9    ТОС может аккумулировать финансовые средства для финансирования мероприятий, направленных на удовлетворение социально-бытовых потребностей жителей территории ТОС.</a:t>
            </a:r>
          </a:p>
          <a:p>
            <a:pPr indent="482600" algn="just">
              <a:lnSpc>
                <a:spcPts val="984"/>
              </a:lnSpc>
            </a:pPr>
            <a:r>
              <a:rPr lang="ru" sz="850" dirty="0">
                <a:latin typeface="Arial"/>
              </a:rPr>
              <a:t>9.10    Контроль над поступлением и расходованием финансовых средств осуществляется контрольно-ревизионной комиссией ТОС, а также органами муниципального и государственного финансового контроля.</a:t>
            </a:r>
          </a:p>
          <a:p>
            <a:pPr indent="482600" algn="just">
              <a:lnSpc>
                <a:spcPts val="984"/>
              </a:lnSpc>
            </a:pPr>
            <a:r>
              <a:rPr lang="ru" sz="850" dirty="0">
                <a:latin typeface="Arial"/>
              </a:rPr>
              <a:t>Администрация МО, Счетная палата имеют право осуществлять контроль над финансово-хозяйственной деятельностью ТОС в </a:t>
            </a:r>
            <a:r>
              <a:rPr lang="ru" sz="850" b="1" dirty="0">
                <a:latin typeface="Arial"/>
              </a:rPr>
              <a:t>части использования средств, выделенных из бюджета муниципального образования</a:t>
            </a:r>
            <a:r>
              <a:rPr lang="ru" sz="850" dirty="0">
                <a:latin typeface="Arial"/>
              </a:rPr>
              <a:t>.</a:t>
            </a:r>
          </a:p>
          <a:p>
            <a:pPr indent="482600" algn="just">
              <a:lnSpc>
                <a:spcPts val="984"/>
              </a:lnSpc>
            </a:pPr>
            <a:r>
              <a:rPr lang="ru" sz="850" dirty="0">
                <a:latin typeface="Arial"/>
              </a:rPr>
              <a:t>9.11    ТОС хранит свои денежные средства в учреждениях банка. Выбор банка для осуществления кредитно-расчетных операций осуществляется Советом самостоятельно.</a:t>
            </a:r>
          </a:p>
        </p:txBody>
      </p:sp>
      <p:sp>
        <p:nvSpPr>
          <p:cNvPr id="3" name="Прямоугольник 2"/>
          <p:cNvSpPr/>
          <p:nvPr/>
        </p:nvSpPr>
        <p:spPr>
          <a:xfrm>
            <a:off x="4236720" y="7123176"/>
            <a:ext cx="155448" cy="128016"/>
          </a:xfrm>
          <a:prstGeom prst="rect">
            <a:avLst/>
          </a:prstGeom>
          <a:solidFill>
            <a:srgbClr val="374289"/>
          </a:solidFill>
        </p:spPr>
        <p:txBody>
          <a:bodyPr wrap="none" lIns="0" tIns="0" rIns="0" bIns="0">
            <a:noAutofit/>
          </a:bodyPr>
          <a:lstStyle/>
          <a:p>
            <a:pPr indent="0"/>
            <a:r>
              <a:rPr lang="ru" sz="900">
                <a:solidFill>
                  <a:srgbClr val="FFFFFF"/>
                </a:solidFill>
                <a:latin typeface="Arial"/>
              </a:rPr>
              <a:t>20</a:t>
            </a:r>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3" y="6826567"/>
            <a:ext cx="5412868" cy="593217"/>
          </a:xfrm>
          <a:prstGeom prst="rect">
            <a:avLst/>
          </a:prstGeom>
        </p:spPr>
      </p:pic>
      <p:sp>
        <p:nvSpPr>
          <p:cNvPr id="6" name="TextBox 5"/>
          <p:cNvSpPr txBox="1"/>
          <p:nvPr/>
        </p:nvSpPr>
        <p:spPr>
          <a:xfrm>
            <a:off x="2711003" y="301228"/>
            <a:ext cx="373487" cy="246221"/>
          </a:xfrm>
          <a:prstGeom prst="rect">
            <a:avLst/>
          </a:prstGeom>
          <a:noFill/>
        </p:spPr>
        <p:txBody>
          <a:bodyPr wrap="square" rtlCol="0">
            <a:spAutoFit/>
          </a:bodyPr>
          <a:lstStyle/>
          <a:p>
            <a:pPr algn="ctr"/>
            <a:r>
              <a:rPr lang="ru-RU" sz="1000" dirty="0" smtClean="0">
                <a:solidFill>
                  <a:srgbClr val="0070C0"/>
                </a:solidFill>
              </a:rPr>
              <a:t>21</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557784" y="1213104"/>
            <a:ext cx="4130040" cy="128016"/>
          </a:xfrm>
          <a:prstGeom prst="rect">
            <a:avLst/>
          </a:prstGeom>
        </p:spPr>
        <p:txBody>
          <a:bodyPr wrap="none" lIns="0" tIns="0" rIns="0" bIns="0">
            <a:noAutofit/>
          </a:bodyPr>
          <a:lstStyle/>
          <a:p>
            <a:pPr indent="0">
              <a:lnSpc>
                <a:spcPts val="2016"/>
              </a:lnSpc>
            </a:pPr>
            <a:r>
              <a:rPr lang="ru" sz="900">
                <a:latin typeface="Arial"/>
              </a:rPr>
              <a:t>Проголосовали:</a:t>
            </a:r>
          </a:p>
        </p:txBody>
      </p:sp>
      <p:sp>
        <p:nvSpPr>
          <p:cNvPr id="3" name="Прямоугольник 2"/>
          <p:cNvSpPr/>
          <p:nvPr/>
        </p:nvSpPr>
        <p:spPr>
          <a:xfrm>
            <a:off x="557784" y="1487424"/>
            <a:ext cx="4130040" cy="381000"/>
          </a:xfrm>
          <a:prstGeom prst="rect">
            <a:avLst/>
          </a:prstGeom>
        </p:spPr>
        <p:txBody>
          <a:bodyPr lIns="0" tIns="0" rIns="0" bIns="0">
            <a:noAutofit/>
          </a:bodyPr>
          <a:lstStyle/>
          <a:p>
            <a:pPr indent="0" algn="just">
              <a:lnSpc>
                <a:spcPts val="2016"/>
              </a:lnSpc>
            </a:pPr>
            <a:r>
              <a:rPr lang="ru" sz="850">
                <a:latin typeface="Arial"/>
              </a:rPr>
              <a:t>“за” -_человек; “против" -_человек; “воздержались” -_человек.</a:t>
            </a:r>
          </a:p>
          <a:p>
            <a:pPr indent="0" algn="just">
              <a:lnSpc>
                <a:spcPts val="2016"/>
              </a:lnSpc>
            </a:pPr>
            <a:r>
              <a:rPr lang="ru" sz="900" b="1">
                <a:latin typeface="Arial"/>
              </a:rPr>
              <a:t>Решение принято.</a:t>
            </a:r>
          </a:p>
        </p:txBody>
      </p:sp>
      <p:sp>
        <p:nvSpPr>
          <p:cNvPr id="4" name="Прямоугольник 3"/>
          <p:cNvSpPr/>
          <p:nvPr/>
        </p:nvSpPr>
        <p:spPr>
          <a:xfrm>
            <a:off x="557784" y="1978152"/>
            <a:ext cx="2627376" cy="146304"/>
          </a:xfrm>
          <a:prstGeom prst="rect">
            <a:avLst/>
          </a:prstGeom>
        </p:spPr>
        <p:txBody>
          <a:bodyPr wrap="none" lIns="0" tIns="0" rIns="0" bIns="0">
            <a:noAutofit/>
          </a:bodyPr>
          <a:lstStyle/>
          <a:p>
            <a:pPr indent="0" algn="just"/>
            <a:r>
              <a:rPr lang="ru" sz="850" dirty="0">
                <a:latin typeface="Arial"/>
              </a:rPr>
              <a:t>6</a:t>
            </a:r>
            <a:r>
              <a:rPr lang="ru" sz="850" dirty="0" smtClean="0">
                <a:latin typeface="Arial"/>
              </a:rPr>
              <a:t>.__________________________</a:t>
            </a:r>
            <a:r>
              <a:rPr lang="ru" sz="850" dirty="0">
                <a:latin typeface="Arial"/>
              </a:rPr>
              <a:t>предложил </a:t>
            </a:r>
            <a:r>
              <a:rPr lang="ru" sz="850" dirty="0" smtClean="0">
                <a:latin typeface="Arial"/>
              </a:rPr>
              <a:t>избрать</a:t>
            </a:r>
            <a:endParaRPr lang="ru" sz="850" dirty="0">
              <a:latin typeface="Arial"/>
            </a:endParaRPr>
          </a:p>
        </p:txBody>
      </p:sp>
      <p:sp>
        <p:nvSpPr>
          <p:cNvPr id="6" name="Прямоугольник 5"/>
          <p:cNvSpPr/>
          <p:nvPr/>
        </p:nvSpPr>
        <p:spPr>
          <a:xfrm flipV="1">
            <a:off x="3514344" y="2077593"/>
            <a:ext cx="45719" cy="52959"/>
          </a:xfrm>
          <a:prstGeom prst="rect">
            <a:avLst/>
          </a:prstGeom>
        </p:spPr>
        <p:txBody>
          <a:bodyPr wrap="none" lIns="0" tIns="0" rIns="0" bIns="0">
            <a:noAutofit/>
          </a:bodyPr>
          <a:lstStyle/>
          <a:p>
            <a:pPr indent="0"/>
            <a:endParaRPr lang="ru" sz="850" dirty="0">
              <a:latin typeface="Arial"/>
            </a:endParaRPr>
          </a:p>
        </p:txBody>
      </p:sp>
      <p:sp>
        <p:nvSpPr>
          <p:cNvPr id="7" name="Прямоугольник 6"/>
          <p:cNvSpPr/>
          <p:nvPr/>
        </p:nvSpPr>
        <p:spPr>
          <a:xfrm>
            <a:off x="2045208" y="2456688"/>
            <a:ext cx="45719" cy="45719"/>
          </a:xfrm>
          <a:prstGeom prst="rect">
            <a:avLst/>
          </a:prstGeom>
        </p:spPr>
        <p:txBody>
          <a:bodyPr wrap="none" lIns="0" tIns="0" rIns="0" bIns="0">
            <a:noAutofit/>
          </a:bodyPr>
          <a:lstStyle/>
          <a:p>
            <a:pPr indent="0" algn="ctr">
              <a:spcBef>
                <a:spcPts val="630"/>
              </a:spcBef>
              <a:spcAft>
                <a:spcPts val="630"/>
              </a:spcAft>
            </a:pPr>
            <a:endParaRPr lang="ru" sz="700" dirty="0">
              <a:latin typeface="Arial"/>
            </a:endParaRPr>
          </a:p>
        </p:txBody>
      </p:sp>
      <p:sp>
        <p:nvSpPr>
          <p:cNvPr id="8" name="Прямоугольник 7"/>
          <p:cNvSpPr/>
          <p:nvPr/>
        </p:nvSpPr>
        <p:spPr>
          <a:xfrm>
            <a:off x="3246528" y="1986798"/>
            <a:ext cx="2282952" cy="146304"/>
          </a:xfrm>
          <a:prstGeom prst="rect">
            <a:avLst/>
          </a:prstGeom>
        </p:spPr>
        <p:txBody>
          <a:bodyPr wrap="none" lIns="0" tIns="0" rIns="0" bIns="0">
            <a:noAutofit/>
          </a:bodyPr>
          <a:lstStyle/>
          <a:p>
            <a:pPr indent="0" algn="just">
              <a:spcBef>
                <a:spcPts val="630"/>
              </a:spcBef>
              <a:spcAft>
                <a:spcPts val="2730"/>
              </a:spcAft>
            </a:pPr>
            <a:r>
              <a:rPr lang="ru" sz="850" dirty="0">
                <a:latin typeface="Arial"/>
              </a:rPr>
              <a:t>Ревизионный орган ТОС </a:t>
            </a:r>
            <a:r>
              <a:rPr lang="ru" sz="850" dirty="0" smtClean="0">
                <a:latin typeface="Arial"/>
              </a:rPr>
              <a:t> </a:t>
            </a:r>
            <a:r>
              <a:rPr lang="ru" sz="850" dirty="0">
                <a:latin typeface="Arial"/>
              </a:rPr>
              <a:t>в составе:</a:t>
            </a:r>
          </a:p>
        </p:txBody>
      </p:sp>
      <p:sp>
        <p:nvSpPr>
          <p:cNvPr id="9" name="Прямоугольник 8"/>
          <p:cNvSpPr/>
          <p:nvPr/>
        </p:nvSpPr>
        <p:spPr>
          <a:xfrm>
            <a:off x="2066177" y="2357627"/>
            <a:ext cx="1255776" cy="121920"/>
          </a:xfrm>
          <a:prstGeom prst="rect">
            <a:avLst/>
          </a:prstGeom>
        </p:spPr>
        <p:txBody>
          <a:bodyPr wrap="none" lIns="0" tIns="0" rIns="0" bIns="0">
            <a:noAutofit/>
          </a:bodyPr>
          <a:lstStyle/>
          <a:p>
            <a:pPr indent="0" algn="ctr">
              <a:spcBef>
                <a:spcPts val="2730"/>
              </a:spcBef>
              <a:spcAft>
                <a:spcPts val="630"/>
              </a:spcAft>
            </a:pPr>
            <a:r>
              <a:rPr lang="ru" sz="700" dirty="0">
                <a:latin typeface="Arial"/>
              </a:rPr>
              <a:t>(ф.и.о., пасп. данные, адрес.)</a:t>
            </a:r>
          </a:p>
        </p:txBody>
      </p:sp>
      <p:sp>
        <p:nvSpPr>
          <p:cNvPr id="10" name="Прямоугольник 9"/>
          <p:cNvSpPr/>
          <p:nvPr/>
        </p:nvSpPr>
        <p:spPr>
          <a:xfrm>
            <a:off x="560832" y="3550920"/>
            <a:ext cx="1399032" cy="249936"/>
          </a:xfrm>
          <a:prstGeom prst="rect">
            <a:avLst/>
          </a:prstGeom>
        </p:spPr>
        <p:txBody>
          <a:bodyPr lIns="0" tIns="0" rIns="0" bIns="0">
            <a:noAutofit/>
          </a:bodyPr>
          <a:lstStyle/>
          <a:p>
            <a:pPr indent="0" algn="just">
              <a:lnSpc>
                <a:spcPts val="1008"/>
              </a:lnSpc>
              <a:spcBef>
                <a:spcPts val="630"/>
              </a:spcBef>
            </a:pPr>
            <a:r>
              <a:rPr lang="ru" sz="850">
                <a:latin typeface="Arial"/>
              </a:rPr>
              <a:t>Выступили:    </a:t>
            </a:r>
            <a:r>
              <a:rPr lang="ru" sz="700">
                <a:latin typeface="Arial"/>
              </a:rPr>
              <a:t>(ф.и.о., адрес.)</a:t>
            </a:r>
          </a:p>
          <a:p>
            <a:pPr indent="0" algn="just">
              <a:lnSpc>
                <a:spcPts val="1008"/>
              </a:lnSpc>
              <a:spcAft>
                <a:spcPts val="630"/>
              </a:spcAft>
            </a:pPr>
            <a:r>
              <a:rPr lang="ru" sz="850">
                <a:latin typeface="Arial"/>
              </a:rPr>
              <a:t>1._</a:t>
            </a:r>
          </a:p>
        </p:txBody>
      </p:sp>
      <p:sp>
        <p:nvSpPr>
          <p:cNvPr id="11" name="Прямоугольник 10"/>
          <p:cNvSpPr/>
          <p:nvPr/>
        </p:nvSpPr>
        <p:spPr>
          <a:xfrm>
            <a:off x="554736" y="3934968"/>
            <a:ext cx="121920" cy="121920"/>
          </a:xfrm>
          <a:prstGeom prst="rect">
            <a:avLst/>
          </a:prstGeom>
        </p:spPr>
        <p:txBody>
          <a:bodyPr wrap="none" lIns="0" tIns="0" rIns="0" bIns="0">
            <a:noAutofit/>
          </a:bodyPr>
          <a:lstStyle/>
          <a:p>
            <a:pPr indent="0" algn="just">
              <a:spcBef>
                <a:spcPts val="630"/>
              </a:spcBef>
              <a:spcAft>
                <a:spcPts val="630"/>
              </a:spcAft>
            </a:pPr>
            <a:r>
              <a:rPr lang="ru" sz="900" b="1">
                <a:latin typeface="Arial"/>
              </a:rPr>
              <a:t>2</a:t>
            </a:r>
            <a:r>
              <a:rPr lang="ru" sz="900">
                <a:latin typeface="Arial"/>
              </a:rPr>
              <a:t>.</a:t>
            </a:r>
          </a:p>
        </p:txBody>
      </p:sp>
      <p:sp>
        <p:nvSpPr>
          <p:cNvPr id="12" name="Прямоугольник 11"/>
          <p:cNvSpPr/>
          <p:nvPr/>
        </p:nvSpPr>
        <p:spPr>
          <a:xfrm>
            <a:off x="557784" y="4187952"/>
            <a:ext cx="118872" cy="124968"/>
          </a:xfrm>
          <a:prstGeom prst="rect">
            <a:avLst/>
          </a:prstGeom>
        </p:spPr>
        <p:txBody>
          <a:bodyPr wrap="none" lIns="0" tIns="0" rIns="0" bIns="0">
            <a:noAutofit/>
          </a:bodyPr>
          <a:lstStyle/>
          <a:p>
            <a:pPr indent="0" algn="just">
              <a:spcBef>
                <a:spcPts val="630"/>
              </a:spcBef>
              <a:spcAft>
                <a:spcPts val="630"/>
              </a:spcAft>
            </a:pPr>
            <a:r>
              <a:rPr lang="ru" sz="850">
                <a:latin typeface="Arial"/>
              </a:rPr>
              <a:t>3.</a:t>
            </a:r>
          </a:p>
        </p:txBody>
      </p:sp>
      <p:sp>
        <p:nvSpPr>
          <p:cNvPr id="13" name="Прямоугольник 12"/>
          <p:cNvSpPr/>
          <p:nvPr/>
        </p:nvSpPr>
        <p:spPr>
          <a:xfrm>
            <a:off x="554736" y="4443984"/>
            <a:ext cx="121920" cy="121920"/>
          </a:xfrm>
          <a:prstGeom prst="rect">
            <a:avLst/>
          </a:prstGeom>
        </p:spPr>
        <p:txBody>
          <a:bodyPr wrap="none" lIns="0" tIns="0" rIns="0" bIns="0">
            <a:noAutofit/>
          </a:bodyPr>
          <a:lstStyle/>
          <a:p>
            <a:pPr indent="0" algn="just">
              <a:spcBef>
                <a:spcPts val="630"/>
              </a:spcBef>
              <a:spcAft>
                <a:spcPts val="630"/>
              </a:spcAft>
            </a:pPr>
            <a:r>
              <a:rPr lang="ru" sz="850">
                <a:latin typeface="Arial"/>
              </a:rPr>
              <a:t>4.</a:t>
            </a:r>
          </a:p>
        </p:txBody>
      </p:sp>
      <p:sp>
        <p:nvSpPr>
          <p:cNvPr id="14" name="Прямоугольник 13"/>
          <p:cNvSpPr/>
          <p:nvPr/>
        </p:nvSpPr>
        <p:spPr>
          <a:xfrm>
            <a:off x="557784" y="4700016"/>
            <a:ext cx="118872" cy="121920"/>
          </a:xfrm>
          <a:prstGeom prst="rect">
            <a:avLst/>
          </a:prstGeom>
        </p:spPr>
        <p:txBody>
          <a:bodyPr wrap="none" lIns="0" tIns="0" rIns="0" bIns="0">
            <a:noAutofit/>
          </a:bodyPr>
          <a:lstStyle/>
          <a:p>
            <a:pPr indent="0" algn="just">
              <a:spcBef>
                <a:spcPts val="630"/>
              </a:spcBef>
              <a:spcAft>
                <a:spcPts val="1260"/>
              </a:spcAft>
            </a:pPr>
            <a:r>
              <a:rPr lang="ru" sz="850">
                <a:latin typeface="Arial"/>
              </a:rPr>
              <a:t>5.</a:t>
            </a:r>
          </a:p>
        </p:txBody>
      </p:sp>
      <p:sp>
        <p:nvSpPr>
          <p:cNvPr id="15" name="Прямоугольник 14"/>
          <p:cNvSpPr/>
          <p:nvPr/>
        </p:nvSpPr>
        <p:spPr>
          <a:xfrm>
            <a:off x="557784" y="5084064"/>
            <a:ext cx="4224528" cy="655320"/>
          </a:xfrm>
          <a:prstGeom prst="rect">
            <a:avLst/>
          </a:prstGeom>
        </p:spPr>
        <p:txBody>
          <a:bodyPr lIns="0" tIns="0" rIns="0" bIns="0">
            <a:noAutofit/>
          </a:bodyPr>
          <a:lstStyle/>
          <a:p>
            <a:pPr indent="0" algn="just">
              <a:lnSpc>
                <a:spcPts val="1992"/>
              </a:lnSpc>
              <a:spcBef>
                <a:spcPts val="1260"/>
              </a:spcBef>
            </a:pPr>
            <a:r>
              <a:rPr lang="ru" sz="850">
                <a:latin typeface="Arial"/>
              </a:rPr>
              <a:t>Проголосовали:</a:t>
            </a:r>
          </a:p>
          <a:p>
            <a:pPr indent="0" algn="just">
              <a:lnSpc>
                <a:spcPts val="1992"/>
              </a:lnSpc>
            </a:pPr>
            <a:r>
              <a:rPr lang="ru" sz="850">
                <a:latin typeface="Arial"/>
              </a:rPr>
              <a:t>“за”-_человек; “против”-_человек; “воздержались”-_человек.</a:t>
            </a:r>
          </a:p>
          <a:p>
            <a:pPr indent="0" algn="just">
              <a:lnSpc>
                <a:spcPts val="1992"/>
              </a:lnSpc>
              <a:spcAft>
                <a:spcPts val="1260"/>
              </a:spcAft>
            </a:pPr>
            <a:r>
              <a:rPr lang="ru" sz="900" b="1">
                <a:latin typeface="Arial"/>
              </a:rPr>
              <a:t>Решение принято.</a:t>
            </a:r>
          </a:p>
        </p:txBody>
      </p:sp>
      <p:sp>
        <p:nvSpPr>
          <p:cNvPr id="16" name="Прямоугольник 15"/>
          <p:cNvSpPr/>
          <p:nvPr/>
        </p:nvSpPr>
        <p:spPr>
          <a:xfrm>
            <a:off x="2551176" y="6102096"/>
            <a:ext cx="1344168" cy="368808"/>
          </a:xfrm>
          <a:prstGeom prst="rect">
            <a:avLst/>
          </a:prstGeom>
        </p:spPr>
        <p:txBody>
          <a:bodyPr lIns="0" tIns="0" rIns="0" bIns="0">
            <a:noAutofit/>
          </a:bodyPr>
          <a:lstStyle/>
          <a:p>
            <a:pPr indent="0" algn="r">
              <a:lnSpc>
                <a:spcPts val="1800"/>
              </a:lnSpc>
              <a:spcBef>
                <a:spcPts val="1260"/>
              </a:spcBef>
            </a:pPr>
            <a:r>
              <a:rPr lang="ru" sz="850">
                <a:latin typeface="Arial"/>
              </a:rPr>
              <a:t>Председатель собрания Секретарь собрания</a:t>
            </a:r>
          </a:p>
        </p:txBody>
      </p:sp>
      <p:sp>
        <p:nvSpPr>
          <p:cNvPr id="17" name="Прямоугольник 16"/>
          <p:cNvSpPr/>
          <p:nvPr/>
        </p:nvSpPr>
        <p:spPr>
          <a:xfrm>
            <a:off x="4364736" y="6227064"/>
            <a:ext cx="426720" cy="121920"/>
          </a:xfrm>
          <a:prstGeom prst="rect">
            <a:avLst/>
          </a:prstGeom>
        </p:spPr>
        <p:txBody>
          <a:bodyPr wrap="none" lIns="0" tIns="0" rIns="0" bIns="0">
            <a:noAutofit/>
          </a:bodyPr>
          <a:lstStyle/>
          <a:p>
            <a:pPr indent="0"/>
            <a:r>
              <a:rPr lang="ru" sz="700">
                <a:latin typeface="Arial"/>
              </a:rPr>
              <a:t>(подпись)</a:t>
            </a:r>
          </a:p>
        </p:txBody>
      </p:sp>
      <p:sp>
        <p:nvSpPr>
          <p:cNvPr id="18" name="Прямоугольник 17"/>
          <p:cNvSpPr/>
          <p:nvPr/>
        </p:nvSpPr>
        <p:spPr>
          <a:xfrm>
            <a:off x="4364736" y="6452616"/>
            <a:ext cx="426720" cy="124968"/>
          </a:xfrm>
          <a:prstGeom prst="rect">
            <a:avLst/>
          </a:prstGeom>
        </p:spPr>
        <p:txBody>
          <a:bodyPr wrap="none" lIns="0" tIns="0" rIns="0" bIns="0">
            <a:noAutofit/>
          </a:bodyPr>
          <a:lstStyle/>
          <a:p>
            <a:pPr indent="0"/>
            <a:r>
              <a:rPr lang="ru" sz="700">
                <a:latin typeface="Arial"/>
              </a:rPr>
              <a:t>(подпись)</a:t>
            </a:r>
          </a:p>
        </p:txBody>
      </p:sp>
      <p:pic>
        <p:nvPicPr>
          <p:cNvPr id="19" name="Рисунок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20" name="Рисунок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21" name="TextBox 20"/>
          <p:cNvSpPr txBox="1"/>
          <p:nvPr/>
        </p:nvSpPr>
        <p:spPr>
          <a:xfrm>
            <a:off x="2839792" y="540913"/>
            <a:ext cx="316112" cy="246221"/>
          </a:xfrm>
          <a:prstGeom prst="rect">
            <a:avLst/>
          </a:prstGeom>
          <a:noFill/>
        </p:spPr>
        <p:txBody>
          <a:bodyPr wrap="none" rtlCol="0">
            <a:spAutoFit/>
          </a:bodyPr>
          <a:lstStyle/>
          <a:p>
            <a:r>
              <a:rPr lang="ru-RU" sz="1000" dirty="0" smtClean="0">
                <a:solidFill>
                  <a:srgbClr val="0070C0"/>
                </a:solidFill>
              </a:rPr>
              <a:t>30</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1697736" y="667512"/>
            <a:ext cx="3163824" cy="201168"/>
          </a:xfrm>
          <a:prstGeom prst="rect">
            <a:avLst/>
          </a:prstGeom>
        </p:spPr>
        <p:txBody>
          <a:bodyPr lIns="0" tIns="0" rIns="0" bIns="0">
            <a:noAutofit/>
          </a:bodyPr>
          <a:lstStyle/>
          <a:p>
            <a:pPr indent="0" algn="r">
              <a:lnSpc>
                <a:spcPts val="792"/>
              </a:lnSpc>
            </a:pPr>
            <a:r>
              <a:rPr lang="ru" sz="700">
                <a:latin typeface="Arial"/>
              </a:rPr>
              <a:t>Приложение 7</a:t>
            </a:r>
          </a:p>
          <a:p>
            <a:pPr indent="0" algn="r">
              <a:lnSpc>
                <a:spcPts val="792"/>
              </a:lnSpc>
            </a:pPr>
            <a:r>
              <a:rPr lang="ru" sz="700" i="1">
                <a:latin typeface="Arial"/>
              </a:rPr>
              <a:t>Примерная форма</a:t>
            </a:r>
          </a:p>
        </p:txBody>
      </p:sp>
      <p:sp>
        <p:nvSpPr>
          <p:cNvPr id="3" name="Прямоугольник 2"/>
          <p:cNvSpPr/>
          <p:nvPr/>
        </p:nvSpPr>
        <p:spPr>
          <a:xfrm>
            <a:off x="1697736" y="890016"/>
            <a:ext cx="3163824" cy="381000"/>
          </a:xfrm>
          <a:prstGeom prst="rect">
            <a:avLst/>
          </a:prstGeom>
        </p:spPr>
        <p:txBody>
          <a:bodyPr lIns="0" tIns="0" rIns="0" bIns="0">
            <a:noAutofit/>
          </a:bodyPr>
          <a:lstStyle/>
          <a:p>
            <a:pPr indent="0" algn="ctr">
              <a:lnSpc>
                <a:spcPts val="1008"/>
              </a:lnSpc>
            </a:pPr>
            <a:r>
              <a:rPr lang="ru" sz="850">
                <a:latin typeface="Arial"/>
              </a:rPr>
              <a:t>Протокол</a:t>
            </a:r>
          </a:p>
          <a:p>
            <a:pPr indent="0" algn="ctr">
              <a:lnSpc>
                <a:spcPts val="1008"/>
              </a:lnSpc>
              <a:spcAft>
                <a:spcPts val="630"/>
              </a:spcAft>
            </a:pPr>
            <a:r>
              <a:rPr lang="ru" sz="850">
                <a:latin typeface="Arial"/>
              </a:rPr>
              <a:t>учредительной конференции граждан, проживающих</a:t>
            </a:r>
          </a:p>
        </p:txBody>
      </p:sp>
      <p:sp>
        <p:nvSpPr>
          <p:cNvPr id="4" name="Прямоугольник 3"/>
          <p:cNvSpPr/>
          <p:nvPr/>
        </p:nvSpPr>
        <p:spPr>
          <a:xfrm>
            <a:off x="1786128" y="1374648"/>
            <a:ext cx="1917192" cy="124968"/>
          </a:xfrm>
          <a:prstGeom prst="rect">
            <a:avLst/>
          </a:prstGeom>
        </p:spPr>
        <p:txBody>
          <a:bodyPr wrap="none" lIns="0" tIns="0" rIns="0" bIns="0">
            <a:noAutofit/>
          </a:bodyPr>
          <a:lstStyle/>
          <a:p>
            <a:pPr indent="0" algn="ctr">
              <a:spcBef>
                <a:spcPts val="630"/>
              </a:spcBef>
              <a:spcAft>
                <a:spcPts val="1470"/>
              </a:spcAft>
            </a:pPr>
            <a:r>
              <a:rPr lang="ru" sz="700">
                <a:latin typeface="Arial"/>
              </a:rPr>
              <a:t>(название улиц, №№ домов, №№ подъездов)</a:t>
            </a:r>
          </a:p>
        </p:txBody>
      </p:sp>
      <p:sp>
        <p:nvSpPr>
          <p:cNvPr id="5" name="Прямоугольник 4"/>
          <p:cNvSpPr/>
          <p:nvPr/>
        </p:nvSpPr>
        <p:spPr>
          <a:xfrm>
            <a:off x="624840" y="1734312"/>
            <a:ext cx="4239768" cy="2188464"/>
          </a:xfrm>
          <a:prstGeom prst="rect">
            <a:avLst/>
          </a:prstGeom>
        </p:spPr>
        <p:txBody>
          <a:bodyPr lIns="0" tIns="0" rIns="0" bIns="0">
            <a:noAutofit/>
          </a:bodyPr>
          <a:lstStyle/>
          <a:p>
            <a:pPr indent="0" algn="just">
              <a:spcBef>
                <a:spcPts val="1470"/>
              </a:spcBef>
              <a:spcAft>
                <a:spcPts val="840"/>
              </a:spcAft>
            </a:pPr>
            <a:r>
              <a:rPr lang="ru" sz="850" dirty="0">
                <a:latin typeface="Arial"/>
              </a:rPr>
              <a:t>Населенный пункт    “__”_____20_ г.</a:t>
            </a:r>
          </a:p>
          <a:p>
            <a:pPr indent="0" algn="just">
              <a:lnSpc>
                <a:spcPts val="1008"/>
              </a:lnSpc>
            </a:pPr>
            <a:r>
              <a:rPr lang="ru" sz="850" dirty="0">
                <a:latin typeface="Arial"/>
              </a:rPr>
              <a:t>Всего делегатов выбранных на собраниях данной территории</a:t>
            </a:r>
            <a:r>
              <a:rPr lang="ru" sz="850" dirty="0" smtClean="0">
                <a:latin typeface="Arial"/>
              </a:rPr>
              <a:t>:______,</a:t>
            </a:r>
            <a:endParaRPr lang="ru" sz="850" dirty="0">
              <a:latin typeface="Arial"/>
            </a:endParaRPr>
          </a:p>
          <a:p>
            <a:pPr indent="0" algn="just">
              <a:lnSpc>
                <a:spcPts val="1008"/>
              </a:lnSpc>
            </a:pPr>
            <a:r>
              <a:rPr lang="ru" sz="850" dirty="0">
                <a:latin typeface="Arial"/>
              </a:rPr>
              <a:t>на собрании присутствует</a:t>
            </a:r>
            <a:r>
              <a:rPr lang="ru" sz="850" dirty="0" smtClean="0">
                <a:latin typeface="Arial"/>
              </a:rPr>
              <a:t>______человек</a:t>
            </a:r>
            <a:r>
              <a:rPr lang="ru" sz="850" dirty="0">
                <a:latin typeface="Arial"/>
              </a:rPr>
              <a:t>.</a:t>
            </a:r>
          </a:p>
          <a:p>
            <a:pPr indent="762000" algn="just">
              <a:lnSpc>
                <a:spcPts val="1008"/>
              </a:lnSpc>
              <a:spcAft>
                <a:spcPts val="630"/>
              </a:spcAft>
            </a:pPr>
            <a:r>
              <a:rPr lang="ru" sz="850" dirty="0">
                <a:latin typeface="Arial"/>
              </a:rPr>
              <a:t>Листы регистрации делегатов конференции </a:t>
            </a:r>
            <a:r>
              <a:rPr lang="ru" sz="850" dirty="0" smtClean="0">
                <a:latin typeface="Arial"/>
              </a:rPr>
              <a:t>прилагаются</a:t>
            </a:r>
            <a:r>
              <a:rPr lang="ru" sz="850" dirty="0">
                <a:latin typeface="Arial"/>
              </a:rPr>
              <a:t>.</a:t>
            </a:r>
          </a:p>
          <a:p>
            <a:pPr indent="762000">
              <a:lnSpc>
                <a:spcPts val="984"/>
              </a:lnSpc>
              <a:spcAft>
                <a:spcPts val="630"/>
              </a:spcAft>
            </a:pPr>
            <a:r>
              <a:rPr lang="ru" sz="850" dirty="0">
                <a:latin typeface="Arial"/>
              </a:rPr>
              <a:t>На конференции присутствуют не менее двух третей избранных на собраниях граждан делегатов, представляющих не менее половины жителей соответствующей территории, достигших шестнадцатилетнего возраста. В соответствии со статьей 27 Федерального закона от 06.10.2003г. № 131 -ФЗ «Об общих принципах организации местного самоуправления в Российской Федерации» конференция является правомочной.</a:t>
            </a:r>
          </a:p>
          <a:p>
            <a:pPr indent="0" algn="just">
              <a:lnSpc>
                <a:spcPts val="1008"/>
              </a:lnSpc>
            </a:pPr>
            <a:r>
              <a:rPr lang="ru" sz="850" dirty="0">
                <a:latin typeface="Arial"/>
              </a:rPr>
              <a:t>Повестка конференции:</a:t>
            </a:r>
          </a:p>
          <a:p>
            <a:pPr indent="0" algn="just">
              <a:lnSpc>
                <a:spcPts val="1008"/>
              </a:lnSpc>
            </a:pPr>
            <a:r>
              <a:rPr lang="ru" sz="850" dirty="0">
                <a:latin typeface="Arial"/>
              </a:rPr>
              <a:t>1 .Избрание председателя и секретаря, утверждение повестки и регламента</a:t>
            </a:r>
          </a:p>
          <a:p>
            <a:pPr indent="0" algn="just">
              <a:lnSpc>
                <a:spcPts val="1008"/>
              </a:lnSpc>
              <a:spcAft>
                <a:spcPts val="1050"/>
              </a:spcAft>
            </a:pPr>
            <a:r>
              <a:rPr lang="ru" sz="850" dirty="0">
                <a:latin typeface="Arial"/>
              </a:rPr>
              <a:t>2.Принятие решения о создании Территориального общественного самоуправления (ТОС) в границах</a:t>
            </a:r>
            <a:r>
              <a:rPr lang="ru" sz="850" dirty="0" smtClean="0">
                <a:latin typeface="Arial"/>
              </a:rPr>
              <a:t>_______________________________</a:t>
            </a:r>
            <a:endParaRPr lang="ru" sz="850" dirty="0">
              <a:latin typeface="Arial"/>
            </a:endParaRPr>
          </a:p>
        </p:txBody>
      </p:sp>
      <p:sp>
        <p:nvSpPr>
          <p:cNvPr id="6" name="Прямоугольник 5"/>
          <p:cNvSpPr/>
          <p:nvPr/>
        </p:nvSpPr>
        <p:spPr>
          <a:xfrm>
            <a:off x="624840" y="4157472"/>
            <a:ext cx="4233672" cy="886968"/>
          </a:xfrm>
          <a:prstGeom prst="rect">
            <a:avLst/>
          </a:prstGeom>
        </p:spPr>
        <p:txBody>
          <a:bodyPr lIns="0" tIns="0" rIns="0" bIns="0">
            <a:noAutofit/>
          </a:bodyPr>
          <a:lstStyle/>
          <a:p>
            <a:pPr indent="0" algn="ctr">
              <a:spcBef>
                <a:spcPts val="1050"/>
              </a:spcBef>
            </a:pPr>
            <a:r>
              <a:rPr lang="ru" sz="700">
                <a:latin typeface="Arial"/>
              </a:rPr>
              <a:t>(название улиц, №№ домов, №№ подъездов)</a:t>
            </a:r>
          </a:p>
          <a:p>
            <a:pPr indent="0" algn="just">
              <a:lnSpc>
                <a:spcPts val="984"/>
              </a:lnSpc>
            </a:pPr>
            <a:r>
              <a:rPr lang="ru" sz="850">
                <a:latin typeface="Arial"/>
              </a:rPr>
              <a:t>3.    Принятие проекта Устава ТОС.</a:t>
            </a:r>
          </a:p>
          <a:p>
            <a:pPr indent="0" algn="just">
              <a:lnSpc>
                <a:spcPts val="984"/>
              </a:lnSpc>
            </a:pPr>
            <a:r>
              <a:rPr lang="ru" sz="850">
                <a:latin typeface="Arial"/>
              </a:rPr>
              <a:t>4.    Утверждение проекта решения Совета МО по установлению (изменению) границ образуемого ТОС.</a:t>
            </a:r>
          </a:p>
          <a:p>
            <a:pPr indent="0" algn="just">
              <a:lnSpc>
                <a:spcPts val="984"/>
              </a:lnSpc>
            </a:pPr>
            <a:r>
              <a:rPr lang="ru" sz="850">
                <a:latin typeface="Arial"/>
              </a:rPr>
              <a:t>5.    Выборы лица уполномоченного на участие в процедуре регистрации устава ТОС.</a:t>
            </a:r>
          </a:p>
          <a:p>
            <a:pPr indent="0" algn="just">
              <a:lnSpc>
                <a:spcPts val="984"/>
              </a:lnSpc>
              <a:spcAft>
                <a:spcPts val="630"/>
              </a:spcAft>
            </a:pPr>
            <a:r>
              <a:rPr lang="ru" sz="850">
                <a:latin typeface="Arial"/>
              </a:rPr>
              <a:t>6.    Выборы органов управления и контроля ТОС</a:t>
            </a:r>
          </a:p>
        </p:txBody>
      </p:sp>
      <p:sp>
        <p:nvSpPr>
          <p:cNvPr id="7" name="Прямоугольник 6"/>
          <p:cNvSpPr/>
          <p:nvPr/>
        </p:nvSpPr>
        <p:spPr>
          <a:xfrm>
            <a:off x="624840" y="5154168"/>
            <a:ext cx="2008632" cy="271272"/>
          </a:xfrm>
          <a:prstGeom prst="rect">
            <a:avLst/>
          </a:prstGeom>
        </p:spPr>
        <p:txBody>
          <a:bodyPr lIns="0" tIns="0" rIns="0" bIns="0">
            <a:noAutofit/>
          </a:bodyPr>
          <a:lstStyle/>
          <a:p>
            <a:pPr indent="0" algn="just">
              <a:spcBef>
                <a:spcPts val="630"/>
              </a:spcBef>
            </a:pPr>
            <a:r>
              <a:rPr lang="ru" sz="850">
                <a:latin typeface="Arial"/>
              </a:rPr>
              <a:t>Ход конференции:</a:t>
            </a:r>
          </a:p>
          <a:p>
            <a:pPr indent="0" algn="just">
              <a:spcAft>
                <a:spcPts val="840"/>
              </a:spcAft>
            </a:pPr>
            <a:r>
              <a:rPr lang="ru" sz="850">
                <a:latin typeface="Arial"/>
              </a:rPr>
              <a:t>1. Председателем собрания избрать:</a:t>
            </a:r>
          </a:p>
        </p:txBody>
      </p:sp>
      <p:sp>
        <p:nvSpPr>
          <p:cNvPr id="8" name="Прямоугольник 7"/>
          <p:cNvSpPr/>
          <p:nvPr/>
        </p:nvSpPr>
        <p:spPr>
          <a:xfrm>
            <a:off x="627888" y="5660136"/>
            <a:ext cx="670560" cy="121920"/>
          </a:xfrm>
          <a:prstGeom prst="rect">
            <a:avLst/>
          </a:prstGeom>
        </p:spPr>
        <p:txBody>
          <a:bodyPr wrap="none" lIns="0" tIns="0" rIns="0" bIns="0">
            <a:noAutofit/>
          </a:bodyPr>
          <a:lstStyle/>
          <a:p>
            <a:pPr indent="0"/>
            <a:r>
              <a:rPr lang="ru" sz="850">
                <a:latin typeface="Arial"/>
              </a:rPr>
              <a:t>секретарем:</a:t>
            </a:r>
          </a:p>
        </p:txBody>
      </p:sp>
      <p:sp>
        <p:nvSpPr>
          <p:cNvPr id="9" name="Прямоугольник 8"/>
          <p:cNvSpPr/>
          <p:nvPr/>
        </p:nvSpPr>
        <p:spPr>
          <a:xfrm>
            <a:off x="2566416" y="5532120"/>
            <a:ext cx="1255776" cy="121920"/>
          </a:xfrm>
          <a:prstGeom prst="rect">
            <a:avLst/>
          </a:prstGeom>
        </p:spPr>
        <p:txBody>
          <a:bodyPr wrap="none" lIns="0" tIns="0" rIns="0" bIns="0">
            <a:noAutofit/>
          </a:bodyPr>
          <a:lstStyle/>
          <a:p>
            <a:pPr indent="0">
              <a:spcBef>
                <a:spcPts val="840"/>
              </a:spcBef>
              <a:spcAft>
                <a:spcPts val="840"/>
              </a:spcAft>
            </a:pPr>
            <a:r>
              <a:rPr lang="ru" sz="700">
                <a:latin typeface="Arial"/>
              </a:rPr>
              <a:t>(ф.и.о., пасп. данные, адрес.)</a:t>
            </a:r>
          </a:p>
        </p:txBody>
      </p:sp>
      <p:sp>
        <p:nvSpPr>
          <p:cNvPr id="10" name="Прямоугольник 9"/>
          <p:cNvSpPr/>
          <p:nvPr/>
        </p:nvSpPr>
        <p:spPr>
          <a:xfrm>
            <a:off x="2566416" y="5760720"/>
            <a:ext cx="1255776" cy="121920"/>
          </a:xfrm>
          <a:prstGeom prst="rect">
            <a:avLst/>
          </a:prstGeom>
        </p:spPr>
        <p:txBody>
          <a:bodyPr wrap="none" lIns="0" tIns="0" rIns="0" bIns="0">
            <a:noAutofit/>
          </a:bodyPr>
          <a:lstStyle/>
          <a:p>
            <a:pPr indent="0" algn="just">
              <a:spcBef>
                <a:spcPts val="840"/>
              </a:spcBef>
              <a:spcAft>
                <a:spcPts val="840"/>
              </a:spcAft>
            </a:pPr>
            <a:r>
              <a:rPr lang="ru" sz="700">
                <a:latin typeface="Arial"/>
              </a:rPr>
              <a:t>(ф.и.о., пасп. данные, адрес.)</a:t>
            </a:r>
          </a:p>
        </p:txBody>
      </p:sp>
      <p:sp>
        <p:nvSpPr>
          <p:cNvPr id="11" name="Прямоугольник 10"/>
          <p:cNvSpPr/>
          <p:nvPr/>
        </p:nvSpPr>
        <p:spPr>
          <a:xfrm>
            <a:off x="627888" y="5992368"/>
            <a:ext cx="4200144" cy="252984"/>
          </a:xfrm>
          <a:prstGeom prst="rect">
            <a:avLst/>
          </a:prstGeom>
        </p:spPr>
        <p:txBody>
          <a:bodyPr lIns="0" tIns="0" rIns="0" bIns="0">
            <a:noAutofit/>
          </a:bodyPr>
          <a:lstStyle/>
          <a:p>
            <a:pPr indent="0" algn="just">
              <a:spcBef>
                <a:spcPts val="840"/>
              </a:spcBef>
            </a:pPr>
            <a:r>
              <a:rPr lang="ru" sz="850">
                <a:latin typeface="Arial"/>
              </a:rPr>
              <a:t>Проголосовали:</a:t>
            </a:r>
          </a:p>
          <a:p>
            <a:pPr indent="0" algn="just"/>
            <a:r>
              <a:rPr lang="ru" sz="850">
                <a:latin typeface="Arial"/>
              </a:rPr>
              <a:t>“за” -_человек; “против” -_человек; “воздержались” -_человек.</a:t>
            </a:r>
          </a:p>
        </p:txBody>
      </p:sp>
      <p:sp>
        <p:nvSpPr>
          <p:cNvPr id="12" name="Прямоугольник 11"/>
          <p:cNvSpPr/>
          <p:nvPr/>
        </p:nvSpPr>
        <p:spPr>
          <a:xfrm>
            <a:off x="627888" y="6394704"/>
            <a:ext cx="4200144" cy="124968"/>
          </a:xfrm>
          <a:prstGeom prst="rect">
            <a:avLst/>
          </a:prstGeom>
        </p:spPr>
        <p:txBody>
          <a:bodyPr wrap="none" lIns="0" tIns="0" rIns="0" bIns="0">
            <a:noAutofit/>
          </a:bodyPr>
          <a:lstStyle/>
          <a:p>
            <a:pPr indent="0"/>
            <a:r>
              <a:rPr lang="ru" sz="900" b="1">
                <a:latin typeface="Arial"/>
              </a:rPr>
              <a:t>Решение принято.</a:t>
            </a:r>
          </a:p>
        </p:txBody>
      </p:sp>
      <p:sp>
        <p:nvSpPr>
          <p:cNvPr id="13" name="Прямоугольник 12"/>
          <p:cNvSpPr/>
          <p:nvPr/>
        </p:nvSpPr>
        <p:spPr>
          <a:xfrm>
            <a:off x="4233672" y="7123176"/>
            <a:ext cx="155448" cy="124968"/>
          </a:xfrm>
          <a:prstGeom prst="rect">
            <a:avLst/>
          </a:prstGeom>
          <a:solidFill>
            <a:srgbClr val="374289"/>
          </a:solidFill>
        </p:spPr>
        <p:txBody>
          <a:bodyPr wrap="none" lIns="0" tIns="0" rIns="0" bIns="0">
            <a:noAutofit/>
          </a:bodyPr>
          <a:lstStyle/>
          <a:p>
            <a:pPr indent="0"/>
            <a:r>
              <a:rPr lang="ru" sz="900">
                <a:solidFill>
                  <a:srgbClr val="FFFFFF"/>
                </a:solidFill>
                <a:latin typeface="Arial"/>
              </a:rPr>
              <a:t>30</a:t>
            </a:r>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5" name="Рисунок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16" name="TextBox 15"/>
          <p:cNvSpPr txBox="1"/>
          <p:nvPr/>
        </p:nvSpPr>
        <p:spPr>
          <a:xfrm>
            <a:off x="2781837" y="598434"/>
            <a:ext cx="316112" cy="246221"/>
          </a:xfrm>
          <a:prstGeom prst="rect">
            <a:avLst/>
          </a:prstGeom>
          <a:noFill/>
        </p:spPr>
        <p:txBody>
          <a:bodyPr wrap="none" rtlCol="0">
            <a:spAutoFit/>
          </a:bodyPr>
          <a:lstStyle/>
          <a:p>
            <a:r>
              <a:rPr lang="ru-RU" sz="1000" dirty="0" smtClean="0">
                <a:solidFill>
                  <a:srgbClr val="0070C0"/>
                </a:solidFill>
              </a:rPr>
              <a:t>31</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Прямоугольник 2"/>
          <p:cNvSpPr/>
          <p:nvPr/>
        </p:nvSpPr>
        <p:spPr>
          <a:xfrm>
            <a:off x="533400" y="569976"/>
            <a:ext cx="3477768" cy="274320"/>
          </a:xfrm>
          <a:prstGeom prst="rect">
            <a:avLst/>
          </a:prstGeom>
        </p:spPr>
        <p:txBody>
          <a:bodyPr lIns="0" tIns="0" rIns="0" bIns="0">
            <a:noAutofit/>
          </a:bodyPr>
          <a:lstStyle/>
          <a:p>
            <a:pPr indent="0">
              <a:lnSpc>
                <a:spcPts val="1008"/>
              </a:lnSpc>
              <a:spcBef>
                <a:spcPts val="420"/>
              </a:spcBef>
              <a:spcAft>
                <a:spcPts val="630"/>
              </a:spcAft>
            </a:pPr>
            <a:r>
              <a:rPr lang="ru" sz="850" dirty="0">
                <a:latin typeface="Arial"/>
              </a:rPr>
              <a:t>Утвердить предложенную повестку собрания, и регламент </a:t>
            </a:r>
            <a:r>
              <a:rPr lang="ru" sz="850" dirty="0" smtClean="0">
                <a:latin typeface="Arial"/>
              </a:rPr>
              <a:t>__мин. на выступление</a:t>
            </a:r>
            <a:r>
              <a:rPr lang="ru" sz="850" dirty="0">
                <a:latin typeface="Arial"/>
              </a:rPr>
              <a:t>.</a:t>
            </a:r>
          </a:p>
        </p:txBody>
      </p:sp>
      <p:sp>
        <p:nvSpPr>
          <p:cNvPr id="4" name="Прямоугольник 3"/>
          <p:cNvSpPr/>
          <p:nvPr/>
        </p:nvSpPr>
        <p:spPr>
          <a:xfrm>
            <a:off x="536448" y="954024"/>
            <a:ext cx="4233672" cy="911352"/>
          </a:xfrm>
          <a:prstGeom prst="rect">
            <a:avLst/>
          </a:prstGeom>
        </p:spPr>
        <p:txBody>
          <a:bodyPr lIns="0" tIns="0" rIns="0" bIns="0">
            <a:noAutofit/>
          </a:bodyPr>
          <a:lstStyle/>
          <a:p>
            <a:pPr indent="0" algn="just">
              <a:spcBef>
                <a:spcPts val="630"/>
              </a:spcBef>
            </a:pPr>
            <a:r>
              <a:rPr lang="ru" sz="850" dirty="0">
                <a:latin typeface="Arial"/>
              </a:rPr>
              <a:t>Проголосовали:</a:t>
            </a:r>
          </a:p>
          <a:p>
            <a:pPr indent="0" algn="just">
              <a:lnSpc>
                <a:spcPts val="2016"/>
              </a:lnSpc>
            </a:pPr>
            <a:r>
              <a:rPr lang="ru" sz="850" dirty="0">
                <a:latin typeface="Arial"/>
              </a:rPr>
              <a:t>“за” -_человек; “против” -_человек; “воздержались” -_человек.</a:t>
            </a:r>
          </a:p>
          <a:p>
            <a:pPr indent="0" algn="just">
              <a:lnSpc>
                <a:spcPts val="2016"/>
              </a:lnSpc>
            </a:pPr>
            <a:r>
              <a:rPr lang="ru" sz="900" b="1" dirty="0">
                <a:latin typeface="Arial"/>
              </a:rPr>
              <a:t>Решение принято.</a:t>
            </a:r>
          </a:p>
          <a:p>
            <a:pPr indent="0" algn="just">
              <a:lnSpc>
                <a:spcPts val="2016"/>
              </a:lnSpc>
            </a:pPr>
            <a:r>
              <a:rPr lang="ru" sz="850" dirty="0">
                <a:latin typeface="Arial"/>
              </a:rPr>
              <a:t>2</a:t>
            </a:r>
            <a:r>
              <a:rPr lang="ru" sz="850" dirty="0" smtClean="0">
                <a:latin typeface="Arial"/>
              </a:rPr>
              <a:t>._______________ </a:t>
            </a:r>
            <a:r>
              <a:rPr lang="ru" sz="850" dirty="0">
                <a:latin typeface="Arial"/>
              </a:rPr>
              <a:t>предложил принять решение о</a:t>
            </a:r>
          </a:p>
          <a:p>
            <a:pPr indent="0" algn="just">
              <a:spcAft>
                <a:spcPts val="1470"/>
              </a:spcAft>
            </a:pPr>
            <a:r>
              <a:rPr lang="ru" sz="850" dirty="0">
                <a:latin typeface="Arial"/>
              </a:rPr>
              <a:t>создании ТОС в границах:</a:t>
            </a:r>
          </a:p>
        </p:txBody>
      </p:sp>
      <p:sp>
        <p:nvSpPr>
          <p:cNvPr id="5" name="Прямоугольник 4"/>
          <p:cNvSpPr/>
          <p:nvPr/>
        </p:nvSpPr>
        <p:spPr>
          <a:xfrm>
            <a:off x="542544" y="2097024"/>
            <a:ext cx="3072384" cy="481584"/>
          </a:xfrm>
          <a:prstGeom prst="rect">
            <a:avLst/>
          </a:prstGeom>
        </p:spPr>
        <p:txBody>
          <a:bodyPr lIns="0" tIns="0" rIns="0" bIns="0">
            <a:noAutofit/>
          </a:bodyPr>
          <a:lstStyle/>
          <a:p>
            <a:pPr indent="1181100">
              <a:lnSpc>
                <a:spcPts val="1968"/>
              </a:lnSpc>
              <a:spcBef>
                <a:spcPts val="1470"/>
              </a:spcBef>
            </a:pPr>
            <a:r>
              <a:rPr lang="ru" sz="700">
                <a:latin typeface="Arial"/>
              </a:rPr>
              <a:t>(название улиц, №№ домов, №№ подъездов) </a:t>
            </a:r>
            <a:r>
              <a:rPr lang="ru" sz="850">
                <a:latin typeface="Arial"/>
              </a:rPr>
              <a:t>Выступили:    </a:t>
            </a:r>
            <a:r>
              <a:rPr lang="ru" sz="700">
                <a:latin typeface="Arial"/>
              </a:rPr>
              <a:t>(ф.и.о., адрес.)</a:t>
            </a:r>
          </a:p>
          <a:p>
            <a:pPr indent="0" algn="just">
              <a:spcAft>
                <a:spcPts val="630"/>
              </a:spcAft>
            </a:pPr>
            <a:r>
              <a:rPr lang="ru" sz="850">
                <a:latin typeface="Arial"/>
              </a:rPr>
              <a:t>1._</a:t>
            </a:r>
          </a:p>
        </p:txBody>
      </p:sp>
      <p:sp>
        <p:nvSpPr>
          <p:cNvPr id="6" name="Прямоугольник 5"/>
          <p:cNvSpPr/>
          <p:nvPr/>
        </p:nvSpPr>
        <p:spPr>
          <a:xfrm>
            <a:off x="536448" y="2712720"/>
            <a:ext cx="121920" cy="121920"/>
          </a:xfrm>
          <a:prstGeom prst="rect">
            <a:avLst/>
          </a:prstGeom>
        </p:spPr>
        <p:txBody>
          <a:bodyPr wrap="none" lIns="0" tIns="0" rIns="0" bIns="0">
            <a:noAutofit/>
          </a:bodyPr>
          <a:lstStyle/>
          <a:p>
            <a:pPr indent="0" algn="just">
              <a:spcBef>
                <a:spcPts val="630"/>
              </a:spcBef>
              <a:spcAft>
                <a:spcPts val="630"/>
              </a:spcAft>
            </a:pPr>
            <a:r>
              <a:rPr lang="ru" sz="900" b="1">
                <a:latin typeface="Arial"/>
              </a:rPr>
              <a:t>2</a:t>
            </a:r>
            <a:r>
              <a:rPr lang="ru" sz="850">
                <a:latin typeface="Arial Narrow"/>
              </a:rPr>
              <a:t>.</a:t>
            </a:r>
          </a:p>
        </p:txBody>
      </p:sp>
      <p:sp>
        <p:nvSpPr>
          <p:cNvPr id="7" name="Прямоугольник 6"/>
          <p:cNvSpPr/>
          <p:nvPr/>
        </p:nvSpPr>
        <p:spPr>
          <a:xfrm>
            <a:off x="539496" y="2968752"/>
            <a:ext cx="118872" cy="121920"/>
          </a:xfrm>
          <a:prstGeom prst="rect">
            <a:avLst/>
          </a:prstGeom>
        </p:spPr>
        <p:txBody>
          <a:bodyPr wrap="none" lIns="0" tIns="0" rIns="0" bIns="0">
            <a:noAutofit/>
          </a:bodyPr>
          <a:lstStyle/>
          <a:p>
            <a:pPr indent="0" algn="just">
              <a:spcBef>
                <a:spcPts val="630"/>
              </a:spcBef>
              <a:spcAft>
                <a:spcPts val="630"/>
              </a:spcAft>
            </a:pPr>
            <a:r>
              <a:rPr lang="ru" sz="850">
                <a:latin typeface="Arial"/>
              </a:rPr>
              <a:t>3.</a:t>
            </a:r>
          </a:p>
        </p:txBody>
      </p:sp>
      <p:sp>
        <p:nvSpPr>
          <p:cNvPr id="8" name="Прямоугольник 7"/>
          <p:cNvSpPr/>
          <p:nvPr/>
        </p:nvSpPr>
        <p:spPr>
          <a:xfrm>
            <a:off x="536448" y="3224784"/>
            <a:ext cx="121920" cy="121920"/>
          </a:xfrm>
          <a:prstGeom prst="rect">
            <a:avLst/>
          </a:prstGeom>
        </p:spPr>
        <p:txBody>
          <a:bodyPr wrap="none" lIns="0" tIns="0" rIns="0" bIns="0">
            <a:noAutofit/>
          </a:bodyPr>
          <a:lstStyle/>
          <a:p>
            <a:pPr indent="0" algn="just">
              <a:spcBef>
                <a:spcPts val="630"/>
              </a:spcBef>
              <a:spcAft>
                <a:spcPts val="630"/>
              </a:spcAft>
            </a:pPr>
            <a:r>
              <a:rPr lang="ru" sz="850">
                <a:latin typeface="Arial"/>
              </a:rPr>
              <a:t>4.</a:t>
            </a:r>
          </a:p>
        </p:txBody>
      </p:sp>
      <p:sp>
        <p:nvSpPr>
          <p:cNvPr id="9" name="Прямоугольник 8"/>
          <p:cNvSpPr/>
          <p:nvPr/>
        </p:nvSpPr>
        <p:spPr>
          <a:xfrm>
            <a:off x="539496" y="3480816"/>
            <a:ext cx="118872" cy="121920"/>
          </a:xfrm>
          <a:prstGeom prst="rect">
            <a:avLst/>
          </a:prstGeom>
        </p:spPr>
        <p:txBody>
          <a:bodyPr wrap="none" lIns="0" tIns="0" rIns="0" bIns="0">
            <a:noAutofit/>
          </a:bodyPr>
          <a:lstStyle/>
          <a:p>
            <a:pPr indent="0" algn="just">
              <a:spcBef>
                <a:spcPts val="630"/>
              </a:spcBef>
              <a:spcAft>
                <a:spcPts val="1470"/>
              </a:spcAft>
            </a:pPr>
            <a:r>
              <a:rPr lang="ru" sz="850">
                <a:latin typeface="Arial"/>
              </a:rPr>
              <a:t>5.</a:t>
            </a:r>
          </a:p>
        </p:txBody>
      </p:sp>
      <p:sp>
        <p:nvSpPr>
          <p:cNvPr id="10" name="Прямоугольник 9"/>
          <p:cNvSpPr/>
          <p:nvPr/>
        </p:nvSpPr>
        <p:spPr>
          <a:xfrm>
            <a:off x="539496" y="3861816"/>
            <a:ext cx="4230624" cy="1039368"/>
          </a:xfrm>
          <a:prstGeom prst="rect">
            <a:avLst/>
          </a:prstGeom>
        </p:spPr>
        <p:txBody>
          <a:bodyPr lIns="0" tIns="0" rIns="0" bIns="0">
            <a:noAutofit/>
          </a:bodyPr>
          <a:lstStyle/>
          <a:p>
            <a:pPr indent="0" algn="just">
              <a:lnSpc>
                <a:spcPts val="2016"/>
              </a:lnSpc>
              <a:spcBef>
                <a:spcPts val="1470"/>
              </a:spcBef>
            </a:pPr>
            <a:r>
              <a:rPr lang="ru" sz="850">
                <a:latin typeface="Arial"/>
              </a:rPr>
              <a:t>Проголосовали:</a:t>
            </a:r>
          </a:p>
          <a:p>
            <a:pPr indent="0" algn="just">
              <a:lnSpc>
                <a:spcPts val="2016"/>
              </a:lnSpc>
            </a:pPr>
            <a:r>
              <a:rPr lang="ru" sz="850">
                <a:latin typeface="Arial"/>
              </a:rPr>
              <a:t>“за” -_человек; “против” -_человек; “воздержались” -_человек.</a:t>
            </a:r>
          </a:p>
          <a:p>
            <a:pPr indent="0" algn="just">
              <a:lnSpc>
                <a:spcPts val="2016"/>
              </a:lnSpc>
            </a:pPr>
            <a:r>
              <a:rPr lang="ru" sz="900" b="1">
                <a:latin typeface="Arial"/>
              </a:rPr>
              <a:t>Решение принято.</a:t>
            </a:r>
          </a:p>
          <a:p>
            <a:pPr indent="0" algn="just">
              <a:lnSpc>
                <a:spcPts val="2016"/>
              </a:lnSpc>
            </a:pPr>
            <a:r>
              <a:rPr lang="ru" sz="850">
                <a:latin typeface="Arial"/>
              </a:rPr>
              <a:t>3. _ предложил проголосовать за</a:t>
            </a:r>
          </a:p>
          <a:p>
            <a:pPr indent="0" algn="just">
              <a:spcAft>
                <a:spcPts val="1470"/>
              </a:spcAft>
            </a:pPr>
            <a:r>
              <a:rPr lang="ru" sz="850">
                <a:latin typeface="Arial"/>
              </a:rPr>
              <a:t>принятие проекта Устава Территориального общественного самоуправления</a:t>
            </a:r>
          </a:p>
        </p:txBody>
      </p:sp>
      <p:sp>
        <p:nvSpPr>
          <p:cNvPr id="11" name="Прямоугольник 10"/>
          <p:cNvSpPr/>
          <p:nvPr/>
        </p:nvSpPr>
        <p:spPr>
          <a:xfrm>
            <a:off x="536448" y="5138928"/>
            <a:ext cx="4145280" cy="1021080"/>
          </a:xfrm>
          <a:prstGeom prst="rect">
            <a:avLst/>
          </a:prstGeom>
        </p:spPr>
        <p:txBody>
          <a:bodyPr lIns="0" tIns="0" rIns="0" bIns="0">
            <a:noAutofit/>
          </a:bodyPr>
          <a:lstStyle/>
          <a:p>
            <a:pPr indent="0" algn="just">
              <a:lnSpc>
                <a:spcPts val="1008"/>
              </a:lnSpc>
              <a:spcBef>
                <a:spcPts val="1470"/>
              </a:spcBef>
            </a:pPr>
            <a:r>
              <a:rPr lang="ru" sz="850">
                <a:latin typeface="Arial"/>
              </a:rPr>
              <a:t>Выступили:    </a:t>
            </a:r>
            <a:r>
              <a:rPr lang="ru" sz="700">
                <a:latin typeface="Arial"/>
              </a:rPr>
              <a:t>(ф.и.о., адрес.)</a:t>
            </a:r>
          </a:p>
          <a:p>
            <a:pPr indent="0" algn="just">
              <a:lnSpc>
                <a:spcPts val="1008"/>
              </a:lnSpc>
            </a:pPr>
            <a:r>
              <a:rPr lang="ru" sz="850">
                <a:latin typeface="Arial"/>
              </a:rPr>
              <a:t>1._</a:t>
            </a:r>
          </a:p>
          <a:p>
            <a:pPr indent="0" algn="just">
              <a:lnSpc>
                <a:spcPts val="1008"/>
              </a:lnSpc>
            </a:pPr>
            <a:r>
              <a:rPr lang="ru" sz="900" b="1">
                <a:latin typeface="Arial"/>
              </a:rPr>
              <a:t>2</a:t>
            </a:r>
            <a:r>
              <a:rPr lang="ru" sz="850">
                <a:latin typeface="Arial Narrow"/>
              </a:rPr>
              <a:t>._</a:t>
            </a:r>
          </a:p>
          <a:p>
            <a:pPr indent="0" algn="just">
              <a:lnSpc>
                <a:spcPts val="1008"/>
              </a:lnSpc>
            </a:pPr>
            <a:r>
              <a:rPr lang="ru" sz="850">
                <a:latin typeface="Arial"/>
              </a:rPr>
              <a:t>3. _</a:t>
            </a:r>
          </a:p>
          <a:p>
            <a:pPr indent="0" algn="just">
              <a:lnSpc>
                <a:spcPts val="1008"/>
              </a:lnSpc>
            </a:pPr>
            <a:r>
              <a:rPr lang="ru" sz="850">
                <a:latin typeface="Arial"/>
              </a:rPr>
              <a:t>4. _</a:t>
            </a:r>
          </a:p>
          <a:p>
            <a:pPr indent="0" algn="just">
              <a:lnSpc>
                <a:spcPts val="1008"/>
              </a:lnSpc>
              <a:spcAft>
                <a:spcPts val="630"/>
              </a:spcAft>
            </a:pPr>
            <a:r>
              <a:rPr lang="ru" sz="850">
                <a:latin typeface="Arial"/>
              </a:rPr>
              <a:t>5. _</a:t>
            </a:r>
          </a:p>
          <a:p>
            <a:pPr indent="0" algn="just"/>
            <a:r>
              <a:rPr lang="ru" sz="850">
                <a:latin typeface="Arial"/>
              </a:rPr>
              <a:t>Проголосовали:</a:t>
            </a:r>
          </a:p>
        </p:txBody>
      </p:sp>
      <p:sp>
        <p:nvSpPr>
          <p:cNvPr id="12" name="Прямоугольник 11"/>
          <p:cNvSpPr/>
          <p:nvPr/>
        </p:nvSpPr>
        <p:spPr>
          <a:xfrm>
            <a:off x="536448" y="6306312"/>
            <a:ext cx="4145280" cy="128016"/>
          </a:xfrm>
          <a:prstGeom prst="rect">
            <a:avLst/>
          </a:prstGeom>
        </p:spPr>
        <p:txBody>
          <a:bodyPr wrap="none" lIns="0" tIns="0" rIns="0" bIns="0">
            <a:noAutofit/>
          </a:bodyPr>
          <a:lstStyle/>
          <a:p>
            <a:pPr indent="0" algn="just"/>
            <a:r>
              <a:rPr lang="ru" sz="900">
                <a:latin typeface="Arial"/>
              </a:rPr>
              <a:t>“за” -_человек; “против” -_человек; “воздержались” -_человек.</a:t>
            </a:r>
          </a:p>
        </p:txBody>
      </p:sp>
      <p:sp>
        <p:nvSpPr>
          <p:cNvPr id="13" name="Прямоугольник 12"/>
          <p:cNvSpPr/>
          <p:nvPr/>
        </p:nvSpPr>
        <p:spPr>
          <a:xfrm>
            <a:off x="1042416" y="7123176"/>
            <a:ext cx="143256" cy="124968"/>
          </a:xfrm>
          <a:prstGeom prst="rect">
            <a:avLst/>
          </a:prstGeom>
          <a:solidFill>
            <a:srgbClr val="374289"/>
          </a:solidFill>
        </p:spPr>
        <p:txBody>
          <a:bodyPr wrap="none" lIns="0" tIns="0" rIns="0" bIns="0">
            <a:noAutofit/>
          </a:bodyPr>
          <a:lstStyle/>
          <a:p>
            <a:pPr indent="0"/>
            <a:r>
              <a:rPr lang="ru" sz="900">
                <a:solidFill>
                  <a:srgbClr val="FFFFFF"/>
                </a:solidFill>
                <a:latin typeface="Arial"/>
              </a:rPr>
              <a:t>31</a:t>
            </a:r>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5" name="Рисунок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2" name="TextBox 1"/>
          <p:cNvSpPr txBox="1"/>
          <p:nvPr/>
        </p:nvSpPr>
        <p:spPr>
          <a:xfrm>
            <a:off x="2839792" y="354169"/>
            <a:ext cx="316112" cy="246221"/>
          </a:xfrm>
          <a:prstGeom prst="rect">
            <a:avLst/>
          </a:prstGeom>
          <a:noFill/>
        </p:spPr>
        <p:txBody>
          <a:bodyPr wrap="none" rtlCol="0">
            <a:spAutoFit/>
          </a:bodyPr>
          <a:lstStyle/>
          <a:p>
            <a:r>
              <a:rPr lang="ru-RU" sz="1000" dirty="0" smtClean="0">
                <a:solidFill>
                  <a:srgbClr val="0070C0"/>
                </a:solidFill>
              </a:rPr>
              <a:t>32</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652272" y="600456"/>
            <a:ext cx="4236720" cy="1911096"/>
          </a:xfrm>
          <a:prstGeom prst="rect">
            <a:avLst/>
          </a:prstGeom>
        </p:spPr>
        <p:txBody>
          <a:bodyPr lIns="0" tIns="0" rIns="0" bIns="0">
            <a:noAutofit/>
          </a:bodyPr>
          <a:lstStyle/>
          <a:p>
            <a:pPr indent="0" algn="just">
              <a:spcAft>
                <a:spcPts val="630"/>
              </a:spcAft>
            </a:pPr>
            <a:r>
              <a:rPr lang="ru" sz="900" b="1" dirty="0">
                <a:latin typeface="Arial"/>
              </a:rPr>
              <a:t>Решение принято.</a:t>
            </a:r>
          </a:p>
          <a:p>
            <a:pPr indent="0" algn="just"/>
            <a:r>
              <a:rPr lang="ru" sz="850" dirty="0">
                <a:latin typeface="Arial"/>
              </a:rPr>
              <a:t>3</a:t>
            </a:r>
            <a:r>
              <a:rPr lang="ru" sz="850" dirty="0" smtClean="0">
                <a:latin typeface="Arial"/>
              </a:rPr>
              <a:t>.______________________ </a:t>
            </a:r>
            <a:r>
              <a:rPr lang="ru" sz="850" dirty="0">
                <a:latin typeface="Arial"/>
              </a:rPr>
              <a:t>предложил проголосовать за принятие</a:t>
            </a:r>
          </a:p>
          <a:p>
            <a:pPr indent="0" algn="ctr">
              <a:spcAft>
                <a:spcPts val="630"/>
              </a:spcAft>
            </a:pPr>
            <a:r>
              <a:rPr lang="ru" sz="850" dirty="0">
                <a:latin typeface="Arial"/>
              </a:rPr>
              <a:t>проекта решения Совета МО по установлению (изменению) границ ТОС.</a:t>
            </a:r>
          </a:p>
          <a:p>
            <a:pPr indent="0" algn="just"/>
            <a:r>
              <a:rPr lang="ru" sz="850" dirty="0">
                <a:latin typeface="Arial"/>
              </a:rPr>
              <a:t>Выступили:    </a:t>
            </a:r>
            <a:r>
              <a:rPr lang="ru" sz="700" dirty="0">
                <a:latin typeface="Arial"/>
              </a:rPr>
              <a:t>(ф.и.о., адрес.)</a:t>
            </a:r>
          </a:p>
          <a:p>
            <a:pPr indent="0" algn="just">
              <a:lnSpc>
                <a:spcPts val="2016"/>
              </a:lnSpc>
            </a:pPr>
            <a:r>
              <a:rPr lang="ru" sz="850" dirty="0">
                <a:latin typeface="Arial"/>
              </a:rPr>
              <a:t>1._</a:t>
            </a:r>
          </a:p>
          <a:p>
            <a:pPr indent="0" algn="just">
              <a:lnSpc>
                <a:spcPts val="2016"/>
              </a:lnSpc>
            </a:pPr>
            <a:r>
              <a:rPr lang="ru" sz="850" dirty="0">
                <a:latin typeface="Arial"/>
              </a:rPr>
              <a:t>2.</a:t>
            </a:r>
          </a:p>
          <a:p>
            <a:pPr indent="0" algn="just">
              <a:lnSpc>
                <a:spcPts val="2016"/>
              </a:lnSpc>
            </a:pPr>
            <a:r>
              <a:rPr lang="ru" sz="850" dirty="0">
                <a:latin typeface="Arial"/>
              </a:rPr>
              <a:t>3.</a:t>
            </a:r>
          </a:p>
          <a:p>
            <a:pPr indent="0" algn="just">
              <a:lnSpc>
                <a:spcPts val="2016"/>
              </a:lnSpc>
            </a:pPr>
            <a:r>
              <a:rPr lang="ru" sz="850" dirty="0">
                <a:latin typeface="Arial"/>
              </a:rPr>
              <a:t>4.</a:t>
            </a:r>
          </a:p>
          <a:p>
            <a:pPr indent="0" algn="just">
              <a:lnSpc>
                <a:spcPts val="2016"/>
              </a:lnSpc>
              <a:spcAft>
                <a:spcPts val="630"/>
              </a:spcAft>
            </a:pPr>
            <a:r>
              <a:rPr lang="ru" sz="850" dirty="0">
                <a:latin typeface="Arial"/>
              </a:rPr>
              <a:t>5.</a:t>
            </a:r>
          </a:p>
        </p:txBody>
      </p:sp>
      <p:sp>
        <p:nvSpPr>
          <p:cNvPr id="3" name="Прямоугольник 2"/>
          <p:cNvSpPr/>
          <p:nvPr/>
        </p:nvSpPr>
        <p:spPr>
          <a:xfrm>
            <a:off x="652272" y="2770632"/>
            <a:ext cx="4239768" cy="3285744"/>
          </a:xfrm>
          <a:prstGeom prst="rect">
            <a:avLst/>
          </a:prstGeom>
        </p:spPr>
        <p:txBody>
          <a:bodyPr lIns="0" tIns="0" rIns="0" bIns="0">
            <a:noAutofit/>
          </a:bodyPr>
          <a:lstStyle/>
          <a:p>
            <a:pPr indent="0" algn="just">
              <a:lnSpc>
                <a:spcPts val="1992"/>
              </a:lnSpc>
              <a:spcBef>
                <a:spcPts val="630"/>
              </a:spcBef>
            </a:pPr>
            <a:r>
              <a:rPr lang="ru" sz="850" dirty="0">
                <a:latin typeface="Arial"/>
              </a:rPr>
              <a:t>Проголосовали:</a:t>
            </a:r>
          </a:p>
          <a:p>
            <a:pPr indent="0" algn="just">
              <a:lnSpc>
                <a:spcPts val="1992"/>
              </a:lnSpc>
            </a:pPr>
            <a:r>
              <a:rPr lang="ru" sz="850" dirty="0">
                <a:latin typeface="Arial"/>
              </a:rPr>
              <a:t>“за” -_человек; “против” -_человек; “воздержались” -_человек.</a:t>
            </a:r>
          </a:p>
          <a:p>
            <a:pPr indent="0" algn="just">
              <a:lnSpc>
                <a:spcPts val="1992"/>
              </a:lnSpc>
            </a:pPr>
            <a:r>
              <a:rPr lang="ru" sz="900" b="1" dirty="0">
                <a:latin typeface="Arial"/>
              </a:rPr>
              <a:t>Решение принято.</a:t>
            </a:r>
          </a:p>
          <a:p>
            <a:pPr indent="0" algn="just">
              <a:lnSpc>
                <a:spcPts val="1992"/>
              </a:lnSpc>
            </a:pPr>
            <a:r>
              <a:rPr lang="ru" sz="850" dirty="0">
                <a:latin typeface="Arial"/>
              </a:rPr>
              <a:t>5</a:t>
            </a:r>
            <a:r>
              <a:rPr lang="ru" sz="850" dirty="0" smtClean="0">
                <a:latin typeface="Arial"/>
              </a:rPr>
              <a:t>.______________________________предложил </a:t>
            </a:r>
            <a:r>
              <a:rPr lang="ru" sz="850" dirty="0">
                <a:latin typeface="Arial"/>
              </a:rPr>
              <a:t>избрать</a:t>
            </a:r>
          </a:p>
          <a:p>
            <a:pPr indent="0" algn="just"/>
            <a:r>
              <a:rPr lang="ru" sz="850" dirty="0" smtClean="0">
                <a:latin typeface="Arial"/>
              </a:rPr>
              <a:t>____________________________________________________уполномоченным</a:t>
            </a:r>
            <a:endParaRPr lang="ru" sz="850" dirty="0">
              <a:latin typeface="Arial"/>
            </a:endParaRPr>
          </a:p>
          <a:p>
            <a:pPr indent="0" algn="just"/>
            <a:r>
              <a:rPr lang="ru" sz="700" dirty="0">
                <a:latin typeface="Arial"/>
              </a:rPr>
              <a:t>(ф.и.о., пасп. данные, адрес.)</a:t>
            </a:r>
          </a:p>
          <a:p>
            <a:pPr indent="0" algn="just">
              <a:spcAft>
                <a:spcPts val="630"/>
              </a:spcAft>
            </a:pPr>
            <a:r>
              <a:rPr lang="ru" sz="850" dirty="0">
                <a:latin typeface="Arial"/>
              </a:rPr>
              <a:t>на участие в процедуре регистрации устава ТОС</a:t>
            </a:r>
          </a:p>
          <a:p>
            <a:pPr indent="762000" algn="just">
              <a:lnSpc>
                <a:spcPts val="1008"/>
              </a:lnSpc>
            </a:pPr>
            <a:r>
              <a:rPr lang="ru" sz="850" dirty="0">
                <a:latin typeface="Arial"/>
              </a:rPr>
              <a:t>5.1.    Уполномочить лицо, ответственное за регистрацию Устава ТОС (новой редакции Устава ТОС), давать согласие на корректировку принятого предложения населения по границам территориального общественного самоуправления, не затрагивающую изменений данной территории по составу мест проживания граждан.</a:t>
            </a:r>
          </a:p>
          <a:p>
            <a:pPr indent="762000" algn="just">
              <a:lnSpc>
                <a:spcPts val="1008"/>
              </a:lnSpc>
            </a:pPr>
            <a:r>
              <a:rPr lang="ru" sz="850" dirty="0">
                <a:latin typeface="Arial"/>
              </a:rPr>
              <a:t>5.2.    Ответственному за регистрацию Устава ТОС (новой редакции Устава ТОС) зарегистрировать его (ее) в Администрации МО в соответствии с Положением о территориальном общественном самоуправлении в МО.</a:t>
            </a:r>
          </a:p>
          <a:p>
            <a:pPr indent="0" algn="just">
              <a:lnSpc>
                <a:spcPts val="1008"/>
              </a:lnSpc>
              <a:spcAft>
                <a:spcPts val="630"/>
              </a:spcAft>
            </a:pPr>
            <a:r>
              <a:rPr lang="ru" sz="850" dirty="0">
                <a:latin typeface="Arial"/>
              </a:rPr>
              <a:t>После регистрации Устава ТОС в Администрации МО, обеспечить государственную регистрацию в соответствии с федеральным законодательством (при образовании ТОС как юридического лица).</a:t>
            </a:r>
          </a:p>
          <a:p>
            <a:pPr indent="0" algn="just">
              <a:spcAft>
                <a:spcPts val="630"/>
              </a:spcAft>
            </a:pPr>
            <a:r>
              <a:rPr lang="ru" sz="850" dirty="0">
                <a:latin typeface="Arial"/>
              </a:rPr>
              <a:t>Выступили:    </a:t>
            </a:r>
            <a:r>
              <a:rPr lang="ru" sz="700" dirty="0">
                <a:latin typeface="Arial"/>
              </a:rPr>
              <a:t>(ф.и.о., адрес.)</a:t>
            </a:r>
          </a:p>
          <a:p>
            <a:pPr indent="0" algn="just">
              <a:spcAft>
                <a:spcPts val="2100"/>
              </a:spcAft>
            </a:pPr>
            <a:r>
              <a:rPr lang="ru" sz="850" dirty="0">
                <a:latin typeface="Arial"/>
              </a:rPr>
              <a:t>1._</a:t>
            </a:r>
          </a:p>
        </p:txBody>
      </p:sp>
      <p:sp>
        <p:nvSpPr>
          <p:cNvPr id="4" name="Прямоугольник 3"/>
          <p:cNvSpPr/>
          <p:nvPr/>
        </p:nvSpPr>
        <p:spPr>
          <a:xfrm>
            <a:off x="655320" y="6190488"/>
            <a:ext cx="121920" cy="121920"/>
          </a:xfrm>
          <a:prstGeom prst="rect">
            <a:avLst/>
          </a:prstGeom>
        </p:spPr>
        <p:txBody>
          <a:bodyPr wrap="none" lIns="0" tIns="0" rIns="0" bIns="0">
            <a:noAutofit/>
          </a:bodyPr>
          <a:lstStyle/>
          <a:p>
            <a:pPr indent="0"/>
            <a:r>
              <a:rPr lang="ru" sz="900">
                <a:latin typeface="Arial"/>
              </a:rPr>
              <a:t>2.</a:t>
            </a:r>
          </a:p>
        </p:txBody>
      </p:sp>
      <p:sp>
        <p:nvSpPr>
          <p:cNvPr id="5" name="Прямоугольник 4"/>
          <p:cNvSpPr/>
          <p:nvPr/>
        </p:nvSpPr>
        <p:spPr>
          <a:xfrm>
            <a:off x="655320" y="6443472"/>
            <a:ext cx="121920" cy="124968"/>
          </a:xfrm>
          <a:prstGeom prst="rect">
            <a:avLst/>
          </a:prstGeom>
        </p:spPr>
        <p:txBody>
          <a:bodyPr wrap="none" lIns="0" tIns="0" rIns="0" bIns="0">
            <a:noAutofit/>
          </a:bodyPr>
          <a:lstStyle/>
          <a:p>
            <a:pPr indent="0" algn="just">
              <a:spcBef>
                <a:spcPts val="2100"/>
              </a:spcBef>
            </a:pPr>
            <a:r>
              <a:rPr lang="ru" sz="850">
                <a:latin typeface="Arial"/>
              </a:rPr>
              <a:t>3.</a:t>
            </a:r>
          </a:p>
        </p:txBody>
      </p:sp>
      <p:sp>
        <p:nvSpPr>
          <p:cNvPr id="6" name="Прямоугольник 5"/>
          <p:cNvSpPr/>
          <p:nvPr/>
        </p:nvSpPr>
        <p:spPr>
          <a:xfrm>
            <a:off x="4239768" y="7123176"/>
            <a:ext cx="155448" cy="124968"/>
          </a:xfrm>
          <a:prstGeom prst="rect">
            <a:avLst/>
          </a:prstGeom>
          <a:solidFill>
            <a:srgbClr val="374289"/>
          </a:solidFill>
        </p:spPr>
        <p:txBody>
          <a:bodyPr wrap="none" lIns="0" tIns="0" rIns="0" bIns="0">
            <a:noAutofit/>
          </a:bodyPr>
          <a:lstStyle/>
          <a:p>
            <a:pPr indent="0"/>
            <a:r>
              <a:rPr lang="ru" sz="900">
                <a:solidFill>
                  <a:srgbClr val="FFFFFF"/>
                </a:solidFill>
                <a:latin typeface="Arial"/>
              </a:rPr>
              <a:t>32</a:t>
            </a: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9" name="TextBox 8"/>
          <p:cNvSpPr txBox="1"/>
          <p:nvPr/>
        </p:nvSpPr>
        <p:spPr>
          <a:xfrm>
            <a:off x="2955701" y="476518"/>
            <a:ext cx="316112" cy="246221"/>
          </a:xfrm>
          <a:prstGeom prst="rect">
            <a:avLst/>
          </a:prstGeom>
          <a:noFill/>
        </p:spPr>
        <p:txBody>
          <a:bodyPr wrap="none" rtlCol="0">
            <a:spAutoFit/>
          </a:bodyPr>
          <a:lstStyle/>
          <a:p>
            <a:pPr algn="ctr"/>
            <a:r>
              <a:rPr lang="ru-RU" sz="1000" dirty="0" smtClean="0">
                <a:solidFill>
                  <a:srgbClr val="0070C0"/>
                </a:solidFill>
              </a:rPr>
              <a:t>33</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560832" y="1274064"/>
            <a:ext cx="868680" cy="143256"/>
          </a:xfrm>
          <a:prstGeom prst="rect">
            <a:avLst/>
          </a:prstGeom>
        </p:spPr>
        <p:txBody>
          <a:bodyPr wrap="none" lIns="0" tIns="0" rIns="0" bIns="0">
            <a:noAutofit/>
          </a:bodyPr>
          <a:lstStyle/>
          <a:p>
            <a:pPr indent="0" algn="just">
              <a:spcAft>
                <a:spcPts val="840"/>
              </a:spcAft>
            </a:pPr>
            <a:r>
              <a:rPr lang="ru" sz="900">
                <a:latin typeface="Arial"/>
              </a:rPr>
              <a:t>Проголосовали:</a:t>
            </a:r>
          </a:p>
        </p:txBody>
      </p:sp>
      <p:sp>
        <p:nvSpPr>
          <p:cNvPr id="3" name="Прямоугольник 2"/>
          <p:cNvSpPr/>
          <p:nvPr/>
        </p:nvSpPr>
        <p:spPr>
          <a:xfrm>
            <a:off x="554736" y="1527048"/>
            <a:ext cx="4114800" cy="758952"/>
          </a:xfrm>
          <a:prstGeom prst="rect">
            <a:avLst/>
          </a:prstGeom>
        </p:spPr>
        <p:txBody>
          <a:bodyPr lIns="0" tIns="0" rIns="0" bIns="0">
            <a:noAutofit/>
          </a:bodyPr>
          <a:lstStyle/>
          <a:p>
            <a:pPr indent="0" algn="just">
              <a:lnSpc>
                <a:spcPts val="2016"/>
              </a:lnSpc>
              <a:spcBef>
                <a:spcPts val="840"/>
              </a:spcBef>
            </a:pPr>
            <a:r>
              <a:rPr lang="ru" sz="850" dirty="0">
                <a:latin typeface="Arial"/>
              </a:rPr>
              <a:t>“за”-_человек; “против”-_человек; “воздержались”-_человек.</a:t>
            </a:r>
          </a:p>
          <a:p>
            <a:pPr indent="0" algn="just">
              <a:lnSpc>
                <a:spcPts val="2016"/>
              </a:lnSpc>
            </a:pPr>
            <a:r>
              <a:rPr lang="ru" sz="900" b="1" dirty="0">
                <a:latin typeface="Arial"/>
              </a:rPr>
              <a:t>Решение принято.</a:t>
            </a:r>
          </a:p>
          <a:p>
            <a:pPr indent="0" algn="just">
              <a:lnSpc>
                <a:spcPts val="2016"/>
              </a:lnSpc>
            </a:pPr>
            <a:r>
              <a:rPr lang="ru" sz="850" dirty="0">
                <a:latin typeface="Arial"/>
              </a:rPr>
              <a:t>6</a:t>
            </a:r>
            <a:r>
              <a:rPr lang="ru" sz="850" dirty="0" smtClean="0">
                <a:latin typeface="Arial"/>
              </a:rPr>
              <a:t>._______________________</a:t>
            </a:r>
            <a:r>
              <a:rPr lang="ru" sz="850" dirty="0">
                <a:latin typeface="Arial"/>
              </a:rPr>
              <a:t>избрать (избрать в составе):</a:t>
            </a:r>
          </a:p>
          <a:p>
            <a:pPr indent="0" algn="just">
              <a:spcAft>
                <a:spcPts val="1890"/>
              </a:spcAft>
            </a:pPr>
            <a:r>
              <a:rPr lang="ru" sz="700" dirty="0">
                <a:latin typeface="Arial"/>
              </a:rPr>
              <a:t>(Старшим по дому (подъезду), домовой, уличный, квартальный комитет и т. д.)</a:t>
            </a:r>
          </a:p>
        </p:txBody>
      </p:sp>
      <p:sp>
        <p:nvSpPr>
          <p:cNvPr id="4" name="Прямоугольник 3"/>
          <p:cNvSpPr/>
          <p:nvPr/>
        </p:nvSpPr>
        <p:spPr>
          <a:xfrm>
            <a:off x="560832" y="2602992"/>
            <a:ext cx="2740152" cy="377952"/>
          </a:xfrm>
          <a:prstGeom prst="rect">
            <a:avLst/>
          </a:prstGeom>
        </p:spPr>
        <p:txBody>
          <a:bodyPr lIns="0" tIns="0" rIns="0" bIns="0">
            <a:noAutofit/>
          </a:bodyPr>
          <a:lstStyle/>
          <a:p>
            <a:pPr indent="1511300">
              <a:lnSpc>
                <a:spcPts val="1968"/>
              </a:lnSpc>
              <a:spcBef>
                <a:spcPts val="1890"/>
              </a:spcBef>
              <a:spcAft>
                <a:spcPts val="1890"/>
              </a:spcAft>
            </a:pPr>
            <a:r>
              <a:rPr lang="ru" sz="700">
                <a:latin typeface="Arial"/>
              </a:rPr>
              <a:t>(ф.и.о., пасп. данные, адрес.) </a:t>
            </a:r>
            <a:r>
              <a:rPr lang="ru" sz="850">
                <a:latin typeface="Arial"/>
              </a:rPr>
              <a:t>Ревизионный орган ТОС избрать в составе:</a:t>
            </a:r>
          </a:p>
        </p:txBody>
      </p:sp>
      <p:sp>
        <p:nvSpPr>
          <p:cNvPr id="5" name="Прямоугольник 4"/>
          <p:cNvSpPr/>
          <p:nvPr/>
        </p:nvSpPr>
        <p:spPr>
          <a:xfrm>
            <a:off x="551688" y="3465576"/>
            <a:ext cx="4072128" cy="2292096"/>
          </a:xfrm>
          <a:prstGeom prst="rect">
            <a:avLst/>
          </a:prstGeom>
        </p:spPr>
        <p:txBody>
          <a:bodyPr lIns="0" tIns="0" rIns="0" bIns="0">
            <a:noAutofit/>
          </a:bodyPr>
          <a:lstStyle/>
          <a:p>
            <a:pPr indent="1511300">
              <a:spcBef>
                <a:spcPts val="1890"/>
              </a:spcBef>
              <a:spcAft>
                <a:spcPts val="840"/>
              </a:spcAft>
            </a:pPr>
            <a:r>
              <a:rPr lang="ru" sz="700">
                <a:latin typeface="Arial"/>
              </a:rPr>
              <a:t>(ф.и.о., пасп. данные, адрес.)</a:t>
            </a:r>
          </a:p>
          <a:p>
            <a:pPr indent="0" algn="just"/>
            <a:r>
              <a:rPr lang="ru" sz="850">
                <a:latin typeface="Arial"/>
              </a:rPr>
              <a:t>Выступили: </a:t>
            </a:r>
            <a:r>
              <a:rPr lang="ru" sz="700">
                <a:latin typeface="Arial"/>
              </a:rPr>
              <a:t>(ф.и.о., адрес.)</a:t>
            </a:r>
          </a:p>
          <a:p>
            <a:pPr indent="0" algn="just">
              <a:lnSpc>
                <a:spcPts val="1992"/>
              </a:lnSpc>
            </a:pPr>
            <a:r>
              <a:rPr lang="ru" sz="850">
                <a:latin typeface="Arial"/>
              </a:rPr>
              <a:t>1._</a:t>
            </a:r>
          </a:p>
          <a:p>
            <a:pPr indent="0" algn="just">
              <a:lnSpc>
                <a:spcPts val="1992"/>
              </a:lnSpc>
            </a:pPr>
            <a:r>
              <a:rPr lang="ru" sz="850">
                <a:latin typeface="Arial"/>
              </a:rPr>
              <a:t>2.</a:t>
            </a:r>
          </a:p>
          <a:p>
            <a:pPr indent="0" algn="just">
              <a:lnSpc>
                <a:spcPts val="1992"/>
              </a:lnSpc>
            </a:pPr>
            <a:r>
              <a:rPr lang="ru" sz="850">
                <a:latin typeface="Arial"/>
              </a:rPr>
              <a:t>3.</a:t>
            </a:r>
          </a:p>
          <a:p>
            <a:pPr indent="0" algn="just">
              <a:lnSpc>
                <a:spcPts val="1992"/>
              </a:lnSpc>
            </a:pPr>
            <a:r>
              <a:rPr lang="ru" sz="850">
                <a:latin typeface="Arial"/>
              </a:rPr>
              <a:t>4.</a:t>
            </a:r>
          </a:p>
          <a:p>
            <a:pPr indent="0" algn="just">
              <a:lnSpc>
                <a:spcPts val="1992"/>
              </a:lnSpc>
            </a:pPr>
            <a:r>
              <a:rPr lang="ru" sz="850">
                <a:latin typeface="Arial"/>
              </a:rPr>
              <a:t>5.</a:t>
            </a:r>
          </a:p>
          <a:p>
            <a:pPr indent="0" algn="just">
              <a:lnSpc>
                <a:spcPts val="1992"/>
              </a:lnSpc>
            </a:pPr>
            <a:r>
              <a:rPr lang="ru" sz="850">
                <a:latin typeface="Arial"/>
              </a:rPr>
              <a:t>Проголосовали:</a:t>
            </a:r>
          </a:p>
          <a:p>
            <a:pPr indent="0" algn="just">
              <a:lnSpc>
                <a:spcPts val="1992"/>
              </a:lnSpc>
            </a:pPr>
            <a:r>
              <a:rPr lang="ru" sz="850">
                <a:latin typeface="Arial"/>
              </a:rPr>
              <a:t>“за”-_человек; “против”-_человек; “воздержались”-_человек.</a:t>
            </a:r>
          </a:p>
          <a:p>
            <a:pPr indent="0" algn="just">
              <a:lnSpc>
                <a:spcPts val="1992"/>
              </a:lnSpc>
            </a:pPr>
            <a:r>
              <a:rPr lang="ru" sz="900" b="1">
                <a:latin typeface="Arial"/>
              </a:rPr>
              <a:t>Решение принято.</a:t>
            </a:r>
          </a:p>
        </p:txBody>
      </p:sp>
      <p:sp>
        <p:nvSpPr>
          <p:cNvPr id="6" name="Прямоугольник 5"/>
          <p:cNvSpPr/>
          <p:nvPr/>
        </p:nvSpPr>
        <p:spPr>
          <a:xfrm>
            <a:off x="3084576" y="5995416"/>
            <a:ext cx="783336" cy="368808"/>
          </a:xfrm>
          <a:prstGeom prst="rect">
            <a:avLst/>
          </a:prstGeom>
        </p:spPr>
        <p:txBody>
          <a:bodyPr lIns="0" tIns="0" rIns="0" bIns="0">
            <a:noAutofit/>
          </a:bodyPr>
          <a:lstStyle/>
          <a:p>
            <a:pPr indent="0" algn="r">
              <a:spcAft>
                <a:spcPts val="630"/>
              </a:spcAft>
            </a:pPr>
            <a:r>
              <a:rPr lang="ru" sz="850">
                <a:latin typeface="Arial"/>
              </a:rPr>
              <a:t>Председатель</a:t>
            </a:r>
          </a:p>
          <a:p>
            <a:pPr indent="0" algn="r"/>
            <a:r>
              <a:rPr lang="ru" sz="850">
                <a:latin typeface="Arial"/>
              </a:rPr>
              <a:t>Секретарь</a:t>
            </a:r>
          </a:p>
        </p:txBody>
      </p:sp>
      <p:sp>
        <p:nvSpPr>
          <p:cNvPr id="7" name="Прямоугольник 6"/>
          <p:cNvSpPr/>
          <p:nvPr/>
        </p:nvSpPr>
        <p:spPr>
          <a:xfrm>
            <a:off x="4364736" y="6117336"/>
            <a:ext cx="426720" cy="124968"/>
          </a:xfrm>
          <a:prstGeom prst="rect">
            <a:avLst/>
          </a:prstGeom>
        </p:spPr>
        <p:txBody>
          <a:bodyPr wrap="none" lIns="0" tIns="0" rIns="0" bIns="0">
            <a:noAutofit/>
          </a:bodyPr>
          <a:lstStyle/>
          <a:p>
            <a:pPr indent="0"/>
            <a:r>
              <a:rPr lang="ru" sz="700">
                <a:latin typeface="Arial"/>
              </a:rPr>
              <a:t>(подпись)</a:t>
            </a:r>
          </a:p>
        </p:txBody>
      </p:sp>
      <p:sp>
        <p:nvSpPr>
          <p:cNvPr id="8" name="Прямоугольник 7"/>
          <p:cNvSpPr/>
          <p:nvPr/>
        </p:nvSpPr>
        <p:spPr>
          <a:xfrm>
            <a:off x="4364736" y="6345936"/>
            <a:ext cx="426720" cy="121920"/>
          </a:xfrm>
          <a:prstGeom prst="rect">
            <a:avLst/>
          </a:prstGeom>
        </p:spPr>
        <p:txBody>
          <a:bodyPr wrap="none" lIns="0" tIns="0" rIns="0" bIns="0">
            <a:noAutofit/>
          </a:bodyPr>
          <a:lstStyle/>
          <a:p>
            <a:pPr indent="0"/>
            <a:r>
              <a:rPr lang="ru" sz="700">
                <a:latin typeface="Arial"/>
              </a:rPr>
              <a:t>(подпись)</a:t>
            </a: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11" name="TextBox 10"/>
          <p:cNvSpPr txBox="1"/>
          <p:nvPr/>
        </p:nvSpPr>
        <p:spPr>
          <a:xfrm>
            <a:off x="2382592" y="482958"/>
            <a:ext cx="316112" cy="246221"/>
          </a:xfrm>
          <a:prstGeom prst="rect">
            <a:avLst/>
          </a:prstGeom>
          <a:noFill/>
        </p:spPr>
        <p:txBody>
          <a:bodyPr wrap="none" rtlCol="0">
            <a:spAutoFit/>
          </a:bodyPr>
          <a:lstStyle/>
          <a:p>
            <a:r>
              <a:rPr lang="ru-RU" sz="1000" dirty="0" smtClean="0">
                <a:solidFill>
                  <a:srgbClr val="0070C0"/>
                </a:solidFill>
              </a:rPr>
              <a:t>34</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4197096" y="679704"/>
            <a:ext cx="679704" cy="219456"/>
          </a:xfrm>
          <a:prstGeom prst="rect">
            <a:avLst/>
          </a:prstGeom>
        </p:spPr>
        <p:txBody>
          <a:bodyPr lIns="0" tIns="0" rIns="0" bIns="0">
            <a:noAutofit/>
          </a:bodyPr>
          <a:lstStyle/>
          <a:p>
            <a:pPr indent="0">
              <a:lnSpc>
                <a:spcPts val="768"/>
              </a:lnSpc>
            </a:pPr>
            <a:r>
              <a:rPr lang="ru" sz="700">
                <a:latin typeface="Arial"/>
              </a:rPr>
              <a:t>Приложение 8</a:t>
            </a:r>
          </a:p>
          <a:p>
            <a:pPr indent="0">
              <a:lnSpc>
                <a:spcPts val="768"/>
              </a:lnSpc>
            </a:pPr>
            <a:r>
              <a:rPr lang="ru" sz="700">
                <a:latin typeface="Arial"/>
              </a:rPr>
              <a:t>Типовая форма</a:t>
            </a:r>
          </a:p>
        </p:txBody>
      </p:sp>
      <p:sp>
        <p:nvSpPr>
          <p:cNvPr id="3" name="Прямоугольник 2"/>
          <p:cNvSpPr/>
          <p:nvPr/>
        </p:nvSpPr>
        <p:spPr>
          <a:xfrm>
            <a:off x="807720" y="1307592"/>
            <a:ext cx="3904488" cy="402336"/>
          </a:xfrm>
          <a:prstGeom prst="rect">
            <a:avLst/>
          </a:prstGeom>
        </p:spPr>
        <p:txBody>
          <a:bodyPr lIns="0" tIns="0" rIns="0" bIns="0">
            <a:noAutofit/>
          </a:bodyPr>
          <a:lstStyle/>
          <a:p>
            <a:pPr indent="0" algn="ctr">
              <a:lnSpc>
                <a:spcPts val="1008"/>
              </a:lnSpc>
            </a:pPr>
            <a:r>
              <a:rPr lang="ru" sz="850">
                <a:latin typeface="Arial"/>
              </a:rPr>
              <a:t>ЗАЯВЛЕНИЕ</a:t>
            </a:r>
          </a:p>
          <a:p>
            <a:pPr indent="0" algn="ctr">
              <a:lnSpc>
                <a:spcPts val="1008"/>
              </a:lnSpc>
              <a:spcAft>
                <a:spcPts val="210"/>
              </a:spcAft>
            </a:pPr>
            <a:r>
              <a:rPr lang="ru" sz="850">
                <a:latin typeface="Arial"/>
              </a:rPr>
              <a:t>о регистрации Устава местного органа общественной самодеятельности территориального общественного самоуправления</a:t>
            </a:r>
          </a:p>
        </p:txBody>
      </p:sp>
      <p:sp>
        <p:nvSpPr>
          <p:cNvPr id="4" name="Прямоугольник 3"/>
          <p:cNvSpPr/>
          <p:nvPr/>
        </p:nvSpPr>
        <p:spPr>
          <a:xfrm>
            <a:off x="649224" y="1911096"/>
            <a:ext cx="365760" cy="115824"/>
          </a:xfrm>
          <a:prstGeom prst="rect">
            <a:avLst/>
          </a:prstGeom>
        </p:spPr>
        <p:txBody>
          <a:bodyPr wrap="none" lIns="0" tIns="0" rIns="0" bIns="0">
            <a:noAutofit/>
          </a:bodyPr>
          <a:lstStyle/>
          <a:p>
            <a:pPr indent="0"/>
            <a:r>
              <a:rPr lang="ru" sz="850">
                <a:latin typeface="Arial"/>
              </a:rPr>
              <a:t>в лице</a:t>
            </a:r>
          </a:p>
        </p:txBody>
      </p:sp>
      <p:sp>
        <p:nvSpPr>
          <p:cNvPr id="5" name="Прямоугольник 4"/>
          <p:cNvSpPr/>
          <p:nvPr/>
        </p:nvSpPr>
        <p:spPr>
          <a:xfrm>
            <a:off x="1213104" y="1783080"/>
            <a:ext cx="3096768" cy="124968"/>
          </a:xfrm>
          <a:prstGeom prst="rect">
            <a:avLst/>
          </a:prstGeom>
        </p:spPr>
        <p:txBody>
          <a:bodyPr wrap="none" lIns="0" tIns="0" rIns="0" bIns="0">
            <a:noAutofit/>
          </a:bodyPr>
          <a:lstStyle/>
          <a:p>
            <a:pPr indent="0" algn="ctr">
              <a:spcBef>
                <a:spcPts val="210"/>
              </a:spcBef>
            </a:pPr>
            <a:r>
              <a:rPr lang="ru" sz="700">
                <a:latin typeface="Arial"/>
              </a:rPr>
              <a:t>полное наименование территориального общественного самоуправления</a:t>
            </a:r>
          </a:p>
        </p:txBody>
      </p:sp>
      <p:sp>
        <p:nvSpPr>
          <p:cNvPr id="6" name="Прямоугольник 5"/>
          <p:cNvSpPr/>
          <p:nvPr/>
        </p:nvSpPr>
        <p:spPr>
          <a:xfrm>
            <a:off x="1197864" y="2011680"/>
            <a:ext cx="3124200" cy="121920"/>
          </a:xfrm>
          <a:prstGeom prst="rect">
            <a:avLst/>
          </a:prstGeom>
        </p:spPr>
        <p:txBody>
          <a:bodyPr wrap="none" lIns="0" tIns="0" rIns="0" bIns="0">
            <a:noAutofit/>
          </a:bodyPr>
          <a:lstStyle/>
          <a:p>
            <a:pPr indent="0">
              <a:spcAft>
                <a:spcPts val="630"/>
              </a:spcAft>
            </a:pPr>
            <a:r>
              <a:rPr lang="ru" sz="700">
                <a:latin typeface="Arial"/>
              </a:rPr>
              <a:t>(ФИО лица, уполномоченного на участие в процедуре регистрации устава,</a:t>
            </a:r>
          </a:p>
        </p:txBody>
      </p:sp>
      <p:sp>
        <p:nvSpPr>
          <p:cNvPr id="7" name="Прямоугольник 6"/>
          <p:cNvSpPr/>
          <p:nvPr/>
        </p:nvSpPr>
        <p:spPr>
          <a:xfrm>
            <a:off x="1246632" y="2209800"/>
            <a:ext cx="3054096" cy="121920"/>
          </a:xfrm>
          <a:prstGeom prst="rect">
            <a:avLst/>
          </a:prstGeom>
        </p:spPr>
        <p:txBody>
          <a:bodyPr wrap="none" lIns="0" tIns="0" rIns="0" bIns="0">
            <a:noAutofit/>
          </a:bodyPr>
          <a:lstStyle/>
          <a:p>
            <a:pPr indent="0" algn="ctr">
              <a:spcBef>
                <a:spcPts val="630"/>
              </a:spcBef>
              <a:spcAft>
                <a:spcPts val="630"/>
              </a:spcAft>
            </a:pPr>
            <a:r>
              <a:rPr lang="ru" sz="700">
                <a:latin typeface="Arial"/>
              </a:rPr>
              <a:t>с указанием года рождения, адреса постоянного проживания, телефона)</a:t>
            </a:r>
          </a:p>
        </p:txBody>
      </p:sp>
      <p:sp>
        <p:nvSpPr>
          <p:cNvPr id="8" name="Прямоугольник 7"/>
          <p:cNvSpPr/>
          <p:nvPr/>
        </p:nvSpPr>
        <p:spPr>
          <a:xfrm>
            <a:off x="640080" y="2414016"/>
            <a:ext cx="4236720" cy="2429256"/>
          </a:xfrm>
          <a:prstGeom prst="rect">
            <a:avLst/>
          </a:prstGeom>
        </p:spPr>
        <p:txBody>
          <a:bodyPr lIns="0" tIns="0" rIns="0" bIns="0">
            <a:noAutofit/>
          </a:bodyPr>
          <a:lstStyle/>
          <a:p>
            <a:pPr indent="0" algn="just">
              <a:lnSpc>
                <a:spcPts val="1008"/>
              </a:lnSpc>
              <a:spcBef>
                <a:spcPts val="630"/>
              </a:spcBef>
              <a:spcAft>
                <a:spcPts val="630"/>
              </a:spcAft>
            </a:pPr>
            <a:r>
              <a:rPr lang="ru" sz="850" dirty="0">
                <a:latin typeface="Arial"/>
              </a:rPr>
              <a:t>для регистрации Устава местного органа общественной самодеятельности территориального общественного самоуправления представляет следующие документы:</a:t>
            </a:r>
          </a:p>
          <a:p>
            <a:pPr indent="0" algn="just">
              <a:lnSpc>
                <a:spcPts val="1008"/>
              </a:lnSpc>
            </a:pPr>
            <a:r>
              <a:rPr lang="ru" sz="850" dirty="0">
                <a:latin typeface="Arial"/>
              </a:rPr>
              <a:t>1.    Устав местного органа общественной самодеятельности территориального</a:t>
            </a:r>
          </a:p>
          <a:p>
            <a:pPr indent="0" algn="just">
              <a:lnSpc>
                <a:spcPts val="1008"/>
              </a:lnSpc>
              <a:spcAft>
                <a:spcPts val="210"/>
              </a:spcAft>
            </a:pPr>
            <a:r>
              <a:rPr lang="ru" sz="850" dirty="0">
                <a:latin typeface="Arial"/>
              </a:rPr>
              <a:t>общественного самоуправления (в двух экземплярах), </a:t>
            </a:r>
            <a:r>
              <a:rPr lang="ru" sz="850" dirty="0" smtClean="0">
                <a:latin typeface="Arial"/>
              </a:rPr>
              <a:t>принятый_____</a:t>
            </a:r>
            <a:endParaRPr lang="ru" sz="850" dirty="0">
              <a:latin typeface="Arial"/>
            </a:endParaRPr>
          </a:p>
          <a:p>
            <a:pPr indent="0" algn="ctr">
              <a:spcAft>
                <a:spcPts val="630"/>
              </a:spcAft>
            </a:pPr>
            <a:r>
              <a:rPr lang="ru" sz="700" dirty="0">
                <a:latin typeface="Arial"/>
              </a:rPr>
              <a:t>(дата принятия Устава и наименование формы</a:t>
            </a:r>
          </a:p>
          <a:p>
            <a:pPr indent="0" algn="just">
              <a:spcAft>
                <a:spcPts val="630"/>
              </a:spcAft>
            </a:pPr>
            <a:r>
              <a:rPr lang="ru" sz="700" dirty="0">
                <a:latin typeface="Arial"/>
              </a:rPr>
              <a:t>территориального общественного самоуправления, принявшего Устав</a:t>
            </a:r>
            <a:r>
              <a:rPr lang="ru" sz="700" b="1" i="1" dirty="0">
                <a:latin typeface="Arial"/>
              </a:rPr>
              <a:t>: собрание или конференция</a:t>
            </a:r>
            <a:r>
              <a:rPr lang="ru" sz="700" dirty="0">
                <a:latin typeface="Arial"/>
              </a:rPr>
              <a:t>)</a:t>
            </a:r>
          </a:p>
          <a:p>
            <a:pPr indent="0" algn="just">
              <a:lnSpc>
                <a:spcPts val="984"/>
              </a:lnSpc>
            </a:pPr>
            <a:r>
              <a:rPr lang="ru" sz="850" dirty="0">
                <a:latin typeface="Arial"/>
              </a:rPr>
              <a:t>2.    Копия решения Совета МО об установлении границ территории, на которой осуществляется территориальное общественное самоуправление.</a:t>
            </a:r>
          </a:p>
          <a:p>
            <a:pPr indent="0">
              <a:lnSpc>
                <a:spcPts val="984"/>
              </a:lnSpc>
            </a:pPr>
            <a:r>
              <a:rPr lang="ru" sz="850" dirty="0">
                <a:latin typeface="Arial"/>
              </a:rPr>
              <a:t>3.    Протокол собрания (конференции) граждан по вопросу создания территориального общественного самоуправления.</a:t>
            </a:r>
          </a:p>
          <a:p>
            <a:pPr indent="0" algn="just">
              <a:lnSpc>
                <a:spcPts val="984"/>
              </a:lnSpc>
            </a:pPr>
            <a:r>
              <a:rPr lang="ru" sz="850" dirty="0">
                <a:latin typeface="Arial"/>
              </a:rPr>
              <a:t>4.    Список участников собрания (делегатов конференции) с указанием адресов и паспортных данных.</a:t>
            </a:r>
          </a:p>
          <a:p>
            <a:pPr indent="0">
              <a:lnSpc>
                <a:spcPts val="984"/>
              </a:lnSpc>
              <a:spcAft>
                <a:spcPts val="1890"/>
              </a:spcAft>
            </a:pPr>
            <a:r>
              <a:rPr lang="ru" sz="850" dirty="0">
                <a:latin typeface="Arial"/>
              </a:rPr>
              <a:t>5.    Протоколы собраний граждан, подтверждающие избрание делегатов конференции, с листами регистрации участников указанных собраний (в случае проведения учредительной конференции).</a:t>
            </a:r>
          </a:p>
        </p:txBody>
      </p:sp>
      <p:sp>
        <p:nvSpPr>
          <p:cNvPr id="9" name="Прямоугольник 8"/>
          <p:cNvSpPr/>
          <p:nvPr/>
        </p:nvSpPr>
        <p:spPr>
          <a:xfrm>
            <a:off x="640080" y="5209032"/>
            <a:ext cx="2703576" cy="402336"/>
          </a:xfrm>
          <a:prstGeom prst="rect">
            <a:avLst/>
          </a:prstGeom>
        </p:spPr>
        <p:txBody>
          <a:bodyPr lIns="0" tIns="0" rIns="0" bIns="0">
            <a:noAutofit/>
          </a:bodyPr>
          <a:lstStyle/>
          <a:p>
            <a:pPr indent="0" algn="just">
              <a:spcBef>
                <a:spcPts val="1890"/>
              </a:spcBef>
              <a:spcAft>
                <a:spcPts val="630"/>
              </a:spcAft>
            </a:pPr>
            <a:r>
              <a:rPr lang="ru" sz="850" dirty="0">
                <a:latin typeface="Arial"/>
              </a:rPr>
              <a:t>Дата подачи заявления </a:t>
            </a:r>
            <a:r>
              <a:rPr lang="ru" sz="850" dirty="0" smtClean="0">
                <a:latin typeface="Arial"/>
              </a:rPr>
              <a:t>“_”__________</a:t>
            </a:r>
            <a:r>
              <a:rPr lang="ru" sz="850" dirty="0">
                <a:latin typeface="Arial"/>
              </a:rPr>
              <a:t>20_г.</a:t>
            </a:r>
          </a:p>
          <a:p>
            <a:pPr indent="0" algn="just"/>
            <a:r>
              <a:rPr lang="ru" sz="850" dirty="0">
                <a:latin typeface="Arial"/>
              </a:rPr>
              <a:t>Подпись уполномоченного лица</a:t>
            </a:r>
            <a:r>
              <a:rPr lang="ru" sz="850" dirty="0" smtClean="0">
                <a:latin typeface="Arial"/>
              </a:rPr>
              <a:t>_______________</a:t>
            </a:r>
            <a:endParaRPr lang="ru" sz="850" dirty="0">
              <a:latin typeface="Arial"/>
            </a:endParaRPr>
          </a:p>
        </p:txBody>
      </p:sp>
      <p:sp>
        <p:nvSpPr>
          <p:cNvPr id="10" name="Прямоугольник 9"/>
          <p:cNvSpPr/>
          <p:nvPr/>
        </p:nvSpPr>
        <p:spPr>
          <a:xfrm>
            <a:off x="4242816" y="7123176"/>
            <a:ext cx="158496" cy="124968"/>
          </a:xfrm>
          <a:prstGeom prst="rect">
            <a:avLst/>
          </a:prstGeom>
          <a:solidFill>
            <a:srgbClr val="374289"/>
          </a:solidFill>
        </p:spPr>
        <p:txBody>
          <a:bodyPr wrap="none" lIns="0" tIns="0" rIns="0" bIns="0">
            <a:noAutofit/>
          </a:bodyPr>
          <a:lstStyle/>
          <a:p>
            <a:pPr indent="0"/>
            <a:r>
              <a:rPr lang="ru" sz="900">
                <a:solidFill>
                  <a:srgbClr val="FFFFFF"/>
                </a:solidFill>
                <a:latin typeface="Arial"/>
              </a:rPr>
              <a:t>34</a:t>
            </a:r>
          </a:p>
        </p:txBody>
      </p:sp>
      <p:pic>
        <p:nvPicPr>
          <p:cNvPr id="11" name="Рисунок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2" name="Рисунок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13" name="TextBox 12"/>
          <p:cNvSpPr txBox="1"/>
          <p:nvPr/>
        </p:nvSpPr>
        <p:spPr>
          <a:xfrm>
            <a:off x="2653048" y="598434"/>
            <a:ext cx="316112" cy="246221"/>
          </a:xfrm>
          <a:prstGeom prst="rect">
            <a:avLst/>
          </a:prstGeom>
          <a:noFill/>
        </p:spPr>
        <p:txBody>
          <a:bodyPr wrap="none" rtlCol="0">
            <a:spAutoFit/>
          </a:bodyPr>
          <a:lstStyle/>
          <a:p>
            <a:r>
              <a:rPr lang="ru-RU" sz="1000" dirty="0" smtClean="0">
                <a:solidFill>
                  <a:srgbClr val="0070C0"/>
                </a:solidFill>
              </a:rPr>
              <a:t>35</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2453855" y="772904"/>
            <a:ext cx="656393" cy="147936"/>
          </a:xfrm>
          <a:prstGeom prst="rect">
            <a:avLst/>
          </a:prstGeom>
        </p:spPr>
        <p:txBody>
          <a:bodyPr wrap="none" lIns="0" tIns="0" rIns="0" bIns="0">
            <a:noAutofit/>
          </a:bodyPr>
          <a:lstStyle/>
          <a:p>
            <a:pPr indent="0" algn="ctr"/>
            <a:r>
              <a:rPr lang="ru" sz="850" dirty="0" smtClean="0">
                <a:latin typeface="Arial"/>
              </a:rPr>
              <a:t>Для </a:t>
            </a:r>
            <a:r>
              <a:rPr lang="ru" sz="850" dirty="0" smtClean="0">
                <a:latin typeface="Arial"/>
              </a:rPr>
              <a:t>заметок</a:t>
            </a:r>
            <a:endParaRPr lang="ru" sz="850" dirty="0">
              <a:latin typeface="Aria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5" name="TextBox 4"/>
          <p:cNvSpPr txBox="1"/>
          <p:nvPr/>
        </p:nvSpPr>
        <p:spPr>
          <a:xfrm>
            <a:off x="2691685" y="470079"/>
            <a:ext cx="316112" cy="246221"/>
          </a:xfrm>
          <a:prstGeom prst="rect">
            <a:avLst/>
          </a:prstGeom>
          <a:noFill/>
        </p:spPr>
        <p:txBody>
          <a:bodyPr wrap="none" rtlCol="0">
            <a:spAutoFit/>
          </a:bodyPr>
          <a:lstStyle/>
          <a:p>
            <a:r>
              <a:rPr lang="ru-RU" sz="1000" dirty="0" smtClean="0">
                <a:solidFill>
                  <a:srgbClr val="0070C0"/>
                </a:solidFill>
              </a:rPr>
              <a:t>36</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2" name="TextBox 1"/>
          <p:cNvSpPr txBox="1"/>
          <p:nvPr/>
        </p:nvSpPr>
        <p:spPr>
          <a:xfrm>
            <a:off x="2768958" y="534473"/>
            <a:ext cx="316112" cy="246221"/>
          </a:xfrm>
          <a:prstGeom prst="rect">
            <a:avLst/>
          </a:prstGeom>
          <a:noFill/>
        </p:spPr>
        <p:txBody>
          <a:bodyPr wrap="none" rtlCol="0">
            <a:spAutoFit/>
          </a:bodyPr>
          <a:lstStyle/>
          <a:p>
            <a:r>
              <a:rPr lang="ru-RU" sz="1000" dirty="0" smtClean="0">
                <a:solidFill>
                  <a:srgbClr val="0070C0"/>
                </a:solidFill>
              </a:rPr>
              <a:t>37</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Прямоугольник 2"/>
          <p:cNvSpPr/>
          <p:nvPr/>
        </p:nvSpPr>
        <p:spPr>
          <a:xfrm>
            <a:off x="554736" y="694944"/>
            <a:ext cx="4239768" cy="5507736"/>
          </a:xfrm>
          <a:prstGeom prst="rect">
            <a:avLst/>
          </a:prstGeom>
        </p:spPr>
        <p:txBody>
          <a:bodyPr lIns="0" tIns="0" rIns="0" bIns="0">
            <a:noAutofit/>
          </a:bodyPr>
          <a:lstStyle/>
          <a:p>
            <a:pPr indent="482600" algn="just">
              <a:lnSpc>
                <a:spcPts val="1008"/>
              </a:lnSpc>
            </a:pPr>
            <a:r>
              <a:rPr lang="ru" sz="850" dirty="0">
                <a:latin typeface="Arial"/>
              </a:rPr>
              <a:t>9.12.    Имущество и денежные средства ТОС могут передаваться юридическим и физическим лицам на коммерческой, безвозмездной основе в собственность или аренду в порядке, определяемом Советом ТОС для достижения уставных целей.</a:t>
            </a:r>
          </a:p>
          <a:p>
            <a:pPr indent="482600" algn="just">
              <a:lnSpc>
                <a:spcPts val="1008"/>
              </a:lnSpc>
              <a:spcAft>
                <a:spcPts val="630"/>
              </a:spcAft>
            </a:pPr>
            <a:r>
              <a:rPr lang="ru" sz="850" dirty="0">
                <a:latin typeface="Arial"/>
              </a:rPr>
              <a:t>9.13.    Ежегодно органы ТОС отчитываются перед собранием граждан о результатах хозяйственной и финансовой деятельности.</a:t>
            </a:r>
          </a:p>
          <a:p>
            <a:pPr indent="482600" algn="just">
              <a:lnSpc>
                <a:spcPts val="984"/>
              </a:lnSpc>
            </a:pPr>
            <a:r>
              <a:rPr lang="ru" sz="900" b="1" dirty="0">
                <a:latin typeface="Arial"/>
              </a:rPr>
              <a:t>10.    Порядок внесения изменений и дополнений в Устав ТОС</a:t>
            </a:r>
          </a:p>
          <a:p>
            <a:pPr indent="482600" algn="just">
              <a:lnSpc>
                <a:spcPts val="984"/>
              </a:lnSpc>
            </a:pPr>
            <a:r>
              <a:rPr lang="ru" sz="850" dirty="0">
                <a:latin typeface="Arial"/>
              </a:rPr>
              <a:t>10.1.    Изменения и дополнения в настоящий Устав является исключительным правом собрания граждан и принимаются путем открытого голосования большинством в 2/3 голосов проживающих на данной территории граждан.</a:t>
            </a:r>
          </a:p>
          <a:p>
            <a:pPr indent="482600" algn="just">
              <a:lnSpc>
                <a:spcPts val="984"/>
              </a:lnSpc>
              <a:spcAft>
                <a:spcPts val="630"/>
              </a:spcAft>
            </a:pPr>
            <a:r>
              <a:rPr lang="ru" sz="850" dirty="0">
                <a:latin typeface="Arial"/>
              </a:rPr>
              <a:t>10.2.    Изменения и дополнения в настоящий Устав подлежат регистрации в Администрации МО с последующей государственной регистрацией в установленном законом порядке.</a:t>
            </a:r>
          </a:p>
          <a:p>
            <a:pPr indent="482600" algn="just">
              <a:lnSpc>
                <a:spcPts val="984"/>
              </a:lnSpc>
            </a:pPr>
            <a:r>
              <a:rPr lang="ru" sz="900" b="1" dirty="0">
                <a:latin typeface="Arial"/>
              </a:rPr>
              <a:t>11.    Порядок прекращения осуществления ТОС</a:t>
            </a:r>
          </a:p>
          <a:p>
            <a:pPr indent="482600" algn="just">
              <a:lnSpc>
                <a:spcPts val="984"/>
              </a:lnSpc>
            </a:pPr>
            <a:r>
              <a:rPr lang="ru" sz="850" dirty="0">
                <a:latin typeface="Arial"/>
              </a:rPr>
              <a:t>11.1.    Прекращение деятельности ТОС может осуществляться в виде его ликвидации или реорганизации.</a:t>
            </a:r>
          </a:p>
          <a:p>
            <a:pPr indent="482600" algn="just">
              <a:lnSpc>
                <a:spcPts val="984"/>
              </a:lnSpc>
            </a:pPr>
            <a:r>
              <a:rPr lang="ru" sz="850" dirty="0">
                <a:latin typeface="Arial"/>
              </a:rPr>
              <a:t>11.2.    Реорганизация ТОС производится по решению собрания ТОС, принятого большинством от числа проживающих на данной территории граждан, или по другим основаниям в соответствии с гражданским законодательством Российской Федерации</a:t>
            </a:r>
          </a:p>
          <a:p>
            <a:pPr indent="482600" algn="just">
              <a:lnSpc>
                <a:spcPts val="984"/>
              </a:lnSpc>
            </a:pPr>
            <a:r>
              <a:rPr lang="ru" sz="850" dirty="0">
                <a:latin typeface="Arial"/>
              </a:rPr>
              <a:t>11.3.    Ликвидация (прекращение деятельности) осуществляется по решению собрания ТОС, принятого большинством от проживающих на данной территории граждан либо по решению суда.</a:t>
            </a:r>
          </a:p>
          <a:p>
            <a:pPr indent="482600" algn="just">
              <a:lnSpc>
                <a:spcPts val="984"/>
              </a:lnSpc>
            </a:pPr>
            <a:r>
              <a:rPr lang="ru" sz="850" dirty="0">
                <a:latin typeface="Arial"/>
              </a:rPr>
              <a:t>11.4.    Решение собрания граждан о прекращении деятельности ТОС должно содержать также положение о ликвидации некоммерческой организации, в форме которой ТОС было зарегистрировано.</a:t>
            </a:r>
          </a:p>
          <a:p>
            <a:pPr indent="482600" algn="just">
              <a:lnSpc>
                <a:spcPts val="984"/>
              </a:lnSpc>
            </a:pPr>
            <a:r>
              <a:rPr lang="ru" sz="850" dirty="0">
                <a:latin typeface="Arial"/>
              </a:rPr>
              <a:t>11.5.    Решение собрания граждан о прекращении деятельности ТОС направляется в Администрацию МО, в течение трех дней со дня принятия такого решения.</a:t>
            </a:r>
          </a:p>
          <a:p>
            <a:pPr indent="482600" algn="just">
              <a:lnSpc>
                <a:spcPts val="984"/>
              </a:lnSpc>
            </a:pPr>
            <a:r>
              <a:rPr lang="ru" sz="850" dirty="0">
                <a:latin typeface="Arial"/>
              </a:rPr>
              <a:t>11.6.    ТОС считается ликвидированным при исключении его из единого реестра уполномоченным органом Администрации МО.</a:t>
            </a:r>
          </a:p>
          <a:p>
            <a:pPr indent="482600">
              <a:lnSpc>
                <a:spcPts val="984"/>
              </a:lnSpc>
              <a:spcAft>
                <a:spcPts val="630"/>
              </a:spcAft>
            </a:pPr>
            <a:r>
              <a:rPr lang="ru" sz="850" dirty="0">
                <a:latin typeface="Arial"/>
              </a:rPr>
              <a:t>11.7.    ТОС считается ликвидированным как юридическое лицо с момента исключения его из реестра юридических лиц.</a:t>
            </a:r>
          </a:p>
          <a:p>
            <a:pPr indent="482600" algn="just">
              <a:lnSpc>
                <a:spcPts val="984"/>
              </a:lnSpc>
            </a:pPr>
            <a:r>
              <a:rPr lang="ru" sz="900" b="1" dirty="0">
                <a:latin typeface="Arial"/>
              </a:rPr>
              <a:t>12.    Порядок использования имущества в случае ликвидации ТОС</a:t>
            </a:r>
          </a:p>
          <a:p>
            <a:pPr indent="482600" algn="just">
              <a:lnSpc>
                <a:spcPts val="984"/>
              </a:lnSpc>
            </a:pPr>
            <a:r>
              <a:rPr lang="ru" sz="850" dirty="0">
                <a:latin typeface="Arial"/>
              </a:rPr>
              <a:t>12.1.    При ликвидации ТОС бюджетные </a:t>
            </a:r>
            <a:r>
              <a:rPr lang="ru" sz="850" dirty="0" smtClean="0">
                <a:latin typeface="Arial"/>
              </a:rPr>
              <a:t>средства и приобретенное имущество </a:t>
            </a:r>
            <a:r>
              <a:rPr lang="ru" sz="850" dirty="0">
                <a:latin typeface="Arial"/>
              </a:rPr>
              <a:t>за счет бюджетных средств или переданное Администрацией МО, подлежит возврату в соответствии с условиями договора.</a:t>
            </a:r>
          </a:p>
          <a:p>
            <a:pPr indent="482600" algn="just">
              <a:lnSpc>
                <a:spcPts val="984"/>
              </a:lnSpc>
            </a:pPr>
            <a:r>
              <a:rPr lang="ru" sz="850" dirty="0">
                <a:latin typeface="Arial"/>
              </a:rPr>
              <a:t>12.2.    Иные финансовые средства и имущество, оставшиеся после удовлетворения требований кредиторов, направляются на цели, в интересах которых ТОС было создано, или на благотворительные цели.</a:t>
            </a:r>
          </a:p>
        </p:txBody>
      </p:sp>
      <p:sp>
        <p:nvSpPr>
          <p:cNvPr id="4" name="Прямоугольник 3"/>
          <p:cNvSpPr/>
          <p:nvPr/>
        </p:nvSpPr>
        <p:spPr>
          <a:xfrm>
            <a:off x="1042416" y="7123176"/>
            <a:ext cx="143256" cy="121920"/>
          </a:xfrm>
          <a:prstGeom prst="rect">
            <a:avLst/>
          </a:prstGeom>
          <a:solidFill>
            <a:srgbClr val="374289"/>
          </a:solidFill>
        </p:spPr>
        <p:txBody>
          <a:bodyPr wrap="none" lIns="0" tIns="0" rIns="0" bIns="0">
            <a:noAutofit/>
          </a:bodyPr>
          <a:lstStyle/>
          <a:p>
            <a:pPr indent="0"/>
            <a:r>
              <a:rPr lang="ru" sz="900">
                <a:solidFill>
                  <a:srgbClr val="FFFFFF"/>
                </a:solidFill>
                <a:latin typeface="Arial"/>
              </a:rPr>
              <a:t>21</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3" y="6725031"/>
            <a:ext cx="5412868" cy="593217"/>
          </a:xfrm>
          <a:prstGeom prst="rect">
            <a:avLst/>
          </a:prstGeom>
        </p:spPr>
      </p:pic>
      <p:sp>
        <p:nvSpPr>
          <p:cNvPr id="2" name="TextBox 1"/>
          <p:cNvSpPr txBox="1"/>
          <p:nvPr/>
        </p:nvSpPr>
        <p:spPr>
          <a:xfrm>
            <a:off x="2685244" y="373487"/>
            <a:ext cx="328411" cy="246221"/>
          </a:xfrm>
          <a:prstGeom prst="rect">
            <a:avLst/>
          </a:prstGeom>
          <a:noFill/>
        </p:spPr>
        <p:txBody>
          <a:bodyPr wrap="square" rtlCol="0">
            <a:spAutoFit/>
          </a:bodyPr>
          <a:lstStyle/>
          <a:p>
            <a:r>
              <a:rPr lang="ru-RU" sz="1000" dirty="0" smtClean="0">
                <a:solidFill>
                  <a:srgbClr val="0070C0"/>
                </a:solidFill>
              </a:rPr>
              <a:t>22</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4099560" y="670560"/>
            <a:ext cx="807720" cy="219456"/>
          </a:xfrm>
          <a:prstGeom prst="rect">
            <a:avLst/>
          </a:prstGeom>
        </p:spPr>
        <p:txBody>
          <a:bodyPr lIns="0" tIns="0" rIns="0" bIns="0">
            <a:noAutofit/>
          </a:bodyPr>
          <a:lstStyle/>
          <a:p>
            <a:pPr indent="0" algn="r">
              <a:lnSpc>
                <a:spcPts val="792"/>
              </a:lnSpc>
            </a:pPr>
            <a:r>
              <a:rPr lang="ru" sz="700">
                <a:latin typeface="Arial"/>
              </a:rPr>
              <a:t>Приложение 3</a:t>
            </a:r>
          </a:p>
          <a:p>
            <a:pPr indent="0" algn="r">
              <a:lnSpc>
                <a:spcPts val="792"/>
              </a:lnSpc>
            </a:pPr>
            <a:r>
              <a:rPr lang="ru" sz="700">
                <a:latin typeface="Arial"/>
              </a:rPr>
              <a:t>Примерная форма</a:t>
            </a:r>
          </a:p>
        </p:txBody>
      </p:sp>
      <p:sp>
        <p:nvSpPr>
          <p:cNvPr id="3" name="Прямоугольник 2"/>
          <p:cNvSpPr/>
          <p:nvPr/>
        </p:nvSpPr>
        <p:spPr>
          <a:xfrm>
            <a:off x="2237232" y="1002792"/>
            <a:ext cx="1100328" cy="399288"/>
          </a:xfrm>
          <a:prstGeom prst="rect">
            <a:avLst/>
          </a:prstGeom>
        </p:spPr>
        <p:txBody>
          <a:bodyPr lIns="0" tIns="0" rIns="0" bIns="0">
            <a:noAutofit/>
          </a:bodyPr>
          <a:lstStyle/>
          <a:p>
            <a:pPr indent="0" algn="ctr">
              <a:lnSpc>
                <a:spcPts val="984"/>
              </a:lnSpc>
            </a:pPr>
            <a:r>
              <a:rPr lang="ru" sz="900" b="1">
                <a:latin typeface="Arial"/>
              </a:rPr>
              <a:t>Протокол</a:t>
            </a:r>
          </a:p>
          <a:p>
            <a:pPr indent="0" algn="ctr">
              <a:lnSpc>
                <a:spcPts val="984"/>
              </a:lnSpc>
              <a:spcAft>
                <a:spcPts val="2520"/>
              </a:spcAft>
            </a:pPr>
            <a:r>
              <a:rPr lang="ru" sz="900" b="1">
                <a:latin typeface="Arial"/>
              </a:rPr>
              <a:t>собрания граждан, проживающих</a:t>
            </a:r>
          </a:p>
        </p:txBody>
      </p:sp>
      <p:sp>
        <p:nvSpPr>
          <p:cNvPr id="4" name="Прямоугольник 3"/>
          <p:cNvSpPr/>
          <p:nvPr/>
        </p:nvSpPr>
        <p:spPr>
          <a:xfrm>
            <a:off x="1831848" y="1505712"/>
            <a:ext cx="1917192" cy="124968"/>
          </a:xfrm>
          <a:prstGeom prst="rect">
            <a:avLst/>
          </a:prstGeom>
        </p:spPr>
        <p:txBody>
          <a:bodyPr wrap="none" lIns="0" tIns="0" rIns="0" bIns="0">
            <a:noAutofit/>
          </a:bodyPr>
          <a:lstStyle/>
          <a:p>
            <a:pPr indent="0" algn="ctr">
              <a:lnSpc>
                <a:spcPts val="984"/>
              </a:lnSpc>
              <a:spcAft>
                <a:spcPts val="2520"/>
              </a:spcAft>
            </a:pPr>
            <a:r>
              <a:rPr lang="ru" sz="700">
                <a:latin typeface="Arial"/>
              </a:rPr>
              <a:t>(название улиц, №№ домов, №№ подъездов)</a:t>
            </a:r>
          </a:p>
        </p:txBody>
      </p:sp>
      <p:sp>
        <p:nvSpPr>
          <p:cNvPr id="5" name="Прямоугольник 4"/>
          <p:cNvSpPr/>
          <p:nvPr/>
        </p:nvSpPr>
        <p:spPr>
          <a:xfrm>
            <a:off x="673608" y="1865376"/>
            <a:ext cx="4200144" cy="402336"/>
          </a:xfrm>
          <a:prstGeom prst="rect">
            <a:avLst/>
          </a:prstGeom>
        </p:spPr>
        <p:txBody>
          <a:bodyPr lIns="0" tIns="0" rIns="0" bIns="0">
            <a:noAutofit/>
          </a:bodyPr>
          <a:lstStyle/>
          <a:p>
            <a:pPr indent="0" algn="just">
              <a:spcBef>
                <a:spcPts val="2520"/>
              </a:spcBef>
              <a:spcAft>
                <a:spcPts val="630"/>
              </a:spcAft>
            </a:pPr>
            <a:r>
              <a:rPr lang="ru" sz="850" dirty="0">
                <a:latin typeface="Arial"/>
              </a:rPr>
              <a:t>по выборам делегата учредительной конференции ТОС</a:t>
            </a:r>
          </a:p>
          <a:p>
            <a:pPr indent="0" algn="just">
              <a:spcAft>
                <a:spcPts val="630"/>
              </a:spcAft>
            </a:pPr>
            <a:r>
              <a:rPr lang="ru" sz="850" dirty="0">
                <a:latin typeface="Arial"/>
              </a:rPr>
              <a:t>Населенный пункт    </a:t>
            </a:r>
            <a:r>
              <a:rPr lang="ru" sz="850" dirty="0" smtClean="0">
                <a:latin typeface="Arial"/>
              </a:rPr>
              <a:t>“_”__________20_г</a:t>
            </a:r>
            <a:r>
              <a:rPr lang="ru" sz="850" dirty="0">
                <a:latin typeface="Arial"/>
              </a:rPr>
              <a:t>.</a:t>
            </a:r>
          </a:p>
        </p:txBody>
      </p:sp>
      <p:sp>
        <p:nvSpPr>
          <p:cNvPr id="6" name="Прямоугольник 5"/>
          <p:cNvSpPr/>
          <p:nvPr/>
        </p:nvSpPr>
        <p:spPr>
          <a:xfrm>
            <a:off x="667512" y="2377440"/>
            <a:ext cx="3727704" cy="402336"/>
          </a:xfrm>
          <a:prstGeom prst="rect">
            <a:avLst/>
          </a:prstGeom>
        </p:spPr>
        <p:txBody>
          <a:bodyPr lIns="0" tIns="0" rIns="0" bIns="0">
            <a:noAutofit/>
          </a:bodyPr>
          <a:lstStyle/>
          <a:p>
            <a:pPr indent="0" algn="just">
              <a:lnSpc>
                <a:spcPts val="1008"/>
              </a:lnSpc>
              <a:spcBef>
                <a:spcPts val="630"/>
              </a:spcBef>
            </a:pPr>
            <a:r>
              <a:rPr lang="ru" sz="850" dirty="0">
                <a:latin typeface="Arial"/>
              </a:rPr>
              <a:t>Всего жителей проживающих на данной территории, достигших 16 лет:</a:t>
            </a:r>
          </a:p>
          <a:p>
            <a:pPr indent="0" algn="just">
              <a:lnSpc>
                <a:spcPts val="1008"/>
              </a:lnSpc>
            </a:pPr>
            <a:r>
              <a:rPr lang="ru" sz="850" dirty="0">
                <a:latin typeface="Arial"/>
              </a:rPr>
              <a:t>на собрании </a:t>
            </a:r>
            <a:r>
              <a:rPr lang="ru" sz="850" dirty="0" smtClean="0">
                <a:latin typeface="Arial"/>
              </a:rPr>
              <a:t>присутствует  ____</a:t>
            </a:r>
            <a:r>
              <a:rPr lang="ru" sz="850" dirty="0">
                <a:latin typeface="Arial"/>
              </a:rPr>
              <a:t>человек.</a:t>
            </a:r>
          </a:p>
          <a:p>
            <a:pPr indent="0" algn="just">
              <a:lnSpc>
                <a:spcPts val="1008"/>
              </a:lnSpc>
              <a:spcAft>
                <a:spcPts val="630"/>
              </a:spcAft>
            </a:pPr>
            <a:r>
              <a:rPr lang="ru" sz="850" dirty="0">
                <a:latin typeface="Arial"/>
              </a:rPr>
              <a:t>Лист регистрации участников собрания (прилагается).</a:t>
            </a:r>
          </a:p>
        </p:txBody>
      </p:sp>
      <p:sp>
        <p:nvSpPr>
          <p:cNvPr id="7" name="Прямоугольник 6"/>
          <p:cNvSpPr/>
          <p:nvPr/>
        </p:nvSpPr>
        <p:spPr>
          <a:xfrm>
            <a:off x="670560" y="2886456"/>
            <a:ext cx="4236720" cy="1167384"/>
          </a:xfrm>
          <a:prstGeom prst="rect">
            <a:avLst/>
          </a:prstGeom>
        </p:spPr>
        <p:txBody>
          <a:bodyPr lIns="0" tIns="0" rIns="0" bIns="0">
            <a:noAutofit/>
          </a:bodyPr>
          <a:lstStyle/>
          <a:p>
            <a:pPr indent="762000" algn="just">
              <a:lnSpc>
                <a:spcPts val="984"/>
              </a:lnSpc>
              <a:spcBef>
                <a:spcPts val="630"/>
              </a:spcBef>
            </a:pPr>
            <a:r>
              <a:rPr lang="ru" sz="850">
                <a:latin typeface="Arial"/>
              </a:rPr>
              <a:t>На собрании присутствуют не менее половины жителей данной территории, достигших 16 лет. В соответствии со статьей 27 Федерального закона от 06.10.2003г. № 131-ФЗ «Об общих принципах организации местного самоуправления в Российской Федерации» собрание является правомочным.</a:t>
            </a:r>
          </a:p>
          <a:p>
            <a:pPr indent="762000" algn="just">
              <a:lnSpc>
                <a:spcPts val="984"/>
              </a:lnSpc>
            </a:pPr>
            <a:r>
              <a:rPr lang="ru" sz="850">
                <a:latin typeface="Arial"/>
              </a:rPr>
              <a:t>Повестка собрания:</a:t>
            </a:r>
          </a:p>
          <a:p>
            <a:pPr indent="762000" algn="just">
              <a:lnSpc>
                <a:spcPts val="984"/>
              </a:lnSpc>
            </a:pPr>
            <a:r>
              <a:rPr lang="ru" sz="850">
                <a:latin typeface="Arial"/>
              </a:rPr>
              <a:t>1. Избрание председателя и секретаря собрания, утверждение повестки и регламента</a:t>
            </a:r>
          </a:p>
          <a:p>
            <a:pPr indent="762000" algn="just">
              <a:lnSpc>
                <a:spcPts val="984"/>
              </a:lnSpc>
            </a:pPr>
            <a:r>
              <a:rPr lang="ru" sz="850">
                <a:latin typeface="Arial"/>
              </a:rPr>
              <a:t>2. Выборы делегатов учредительной конференции ТОС</a:t>
            </a:r>
          </a:p>
          <a:p>
            <a:pPr indent="762000" algn="just">
              <a:lnSpc>
                <a:spcPts val="984"/>
              </a:lnSpc>
              <a:spcAft>
                <a:spcPts val="630"/>
              </a:spcAft>
            </a:pPr>
            <a:r>
              <a:rPr lang="ru" sz="850">
                <a:latin typeface="Arial"/>
              </a:rPr>
              <a:t>1 .Председателем собрания избрать:</a:t>
            </a:r>
          </a:p>
        </p:txBody>
      </p:sp>
      <p:sp>
        <p:nvSpPr>
          <p:cNvPr id="8" name="Прямоугольник 7"/>
          <p:cNvSpPr/>
          <p:nvPr/>
        </p:nvSpPr>
        <p:spPr>
          <a:xfrm>
            <a:off x="685800" y="4285488"/>
            <a:ext cx="670560" cy="124968"/>
          </a:xfrm>
          <a:prstGeom prst="rect">
            <a:avLst/>
          </a:prstGeom>
        </p:spPr>
        <p:txBody>
          <a:bodyPr wrap="none" lIns="0" tIns="0" rIns="0" bIns="0">
            <a:noAutofit/>
          </a:bodyPr>
          <a:lstStyle/>
          <a:p>
            <a:pPr indent="0"/>
            <a:r>
              <a:rPr lang="ru" sz="850">
                <a:latin typeface="Arial"/>
              </a:rPr>
              <a:t>секретарем:</a:t>
            </a:r>
          </a:p>
        </p:txBody>
      </p:sp>
      <p:sp>
        <p:nvSpPr>
          <p:cNvPr id="9" name="Прямоугольник 8"/>
          <p:cNvSpPr/>
          <p:nvPr/>
        </p:nvSpPr>
        <p:spPr>
          <a:xfrm>
            <a:off x="2161032" y="4160520"/>
            <a:ext cx="1258824" cy="121920"/>
          </a:xfrm>
          <a:prstGeom prst="rect">
            <a:avLst/>
          </a:prstGeom>
        </p:spPr>
        <p:txBody>
          <a:bodyPr wrap="none" lIns="0" tIns="0" rIns="0" bIns="0">
            <a:noAutofit/>
          </a:bodyPr>
          <a:lstStyle/>
          <a:p>
            <a:pPr indent="0" algn="ctr">
              <a:spcBef>
                <a:spcPts val="630"/>
              </a:spcBef>
              <a:spcAft>
                <a:spcPts val="630"/>
              </a:spcAft>
            </a:pPr>
            <a:r>
              <a:rPr lang="ru" sz="700">
                <a:latin typeface="Arial"/>
              </a:rPr>
              <a:t>(ф.и.о., пасп. данные, адрес.)</a:t>
            </a:r>
          </a:p>
        </p:txBody>
      </p:sp>
      <p:sp>
        <p:nvSpPr>
          <p:cNvPr id="10" name="Прямоугольник 9"/>
          <p:cNvSpPr/>
          <p:nvPr/>
        </p:nvSpPr>
        <p:spPr>
          <a:xfrm>
            <a:off x="2161032" y="4386072"/>
            <a:ext cx="1258824" cy="124968"/>
          </a:xfrm>
          <a:prstGeom prst="rect">
            <a:avLst/>
          </a:prstGeom>
        </p:spPr>
        <p:txBody>
          <a:bodyPr wrap="none" lIns="0" tIns="0" rIns="0" bIns="0">
            <a:noAutofit/>
          </a:bodyPr>
          <a:lstStyle/>
          <a:p>
            <a:pPr indent="0" algn="just">
              <a:spcBef>
                <a:spcPts val="630"/>
              </a:spcBef>
              <a:spcAft>
                <a:spcPts val="630"/>
              </a:spcAft>
            </a:pPr>
            <a:r>
              <a:rPr lang="ru" sz="700">
                <a:latin typeface="Arial"/>
              </a:rPr>
              <a:t>(ф.и.о., пасп. данные, адрес.)</a:t>
            </a:r>
          </a:p>
        </p:txBody>
      </p:sp>
      <p:sp>
        <p:nvSpPr>
          <p:cNvPr id="11" name="Прямоугольник 10"/>
          <p:cNvSpPr/>
          <p:nvPr/>
        </p:nvSpPr>
        <p:spPr>
          <a:xfrm>
            <a:off x="667512" y="4620768"/>
            <a:ext cx="4236720" cy="1548384"/>
          </a:xfrm>
          <a:prstGeom prst="rect">
            <a:avLst/>
          </a:prstGeom>
        </p:spPr>
        <p:txBody>
          <a:bodyPr lIns="0" tIns="0" rIns="0" bIns="0">
            <a:noAutofit/>
          </a:bodyPr>
          <a:lstStyle/>
          <a:p>
            <a:pPr indent="0" algn="just">
              <a:spcBef>
                <a:spcPts val="630"/>
              </a:spcBef>
            </a:pPr>
            <a:r>
              <a:rPr lang="ru" sz="850" dirty="0">
                <a:latin typeface="Arial"/>
              </a:rPr>
              <a:t>Проголосовали:</a:t>
            </a:r>
          </a:p>
          <a:p>
            <a:pPr indent="0" algn="just">
              <a:lnSpc>
                <a:spcPts val="1992"/>
              </a:lnSpc>
            </a:pPr>
            <a:r>
              <a:rPr lang="ru" sz="850" dirty="0">
                <a:latin typeface="Arial"/>
              </a:rPr>
              <a:t>“за” -_человек; “против” -_человек; “воздержались" -_человек.</a:t>
            </a:r>
          </a:p>
          <a:p>
            <a:pPr indent="0" algn="just">
              <a:lnSpc>
                <a:spcPts val="1992"/>
              </a:lnSpc>
            </a:pPr>
            <a:r>
              <a:rPr lang="ru" sz="900" b="1" dirty="0">
                <a:latin typeface="Arial"/>
              </a:rPr>
              <a:t>Решение принято.</a:t>
            </a:r>
          </a:p>
          <a:p>
            <a:pPr indent="0" algn="just">
              <a:lnSpc>
                <a:spcPts val="1992"/>
              </a:lnSpc>
            </a:pPr>
            <a:r>
              <a:rPr lang="ru" sz="850" dirty="0">
                <a:latin typeface="Arial"/>
              </a:rPr>
              <a:t>Утвердить предложенную повестку собрания, и регламент - </a:t>
            </a:r>
            <a:r>
              <a:rPr lang="ru" sz="850" dirty="0" smtClean="0">
                <a:latin typeface="Arial"/>
              </a:rPr>
              <a:t>___мин</a:t>
            </a:r>
            <a:r>
              <a:rPr lang="ru" sz="850" dirty="0">
                <a:latin typeface="Arial"/>
              </a:rPr>
              <a:t>. на</a:t>
            </a:r>
          </a:p>
          <a:p>
            <a:pPr indent="0" algn="just">
              <a:spcAft>
                <a:spcPts val="630"/>
              </a:spcAft>
            </a:pPr>
            <a:r>
              <a:rPr lang="ru" sz="850" dirty="0">
                <a:latin typeface="Arial"/>
              </a:rPr>
              <a:t>выступление.</a:t>
            </a:r>
          </a:p>
          <a:p>
            <a:pPr indent="0" algn="just"/>
            <a:r>
              <a:rPr lang="ru" sz="850" dirty="0">
                <a:latin typeface="Arial"/>
              </a:rPr>
              <a:t>Проголосовали:</a:t>
            </a:r>
          </a:p>
          <a:p>
            <a:pPr indent="0" algn="just">
              <a:spcAft>
                <a:spcPts val="630"/>
              </a:spcAft>
            </a:pPr>
            <a:r>
              <a:rPr lang="ru" sz="850" dirty="0">
                <a:latin typeface="Arial"/>
              </a:rPr>
              <a:t>“за” -_человек; “против” -_человек; “воздержались” -_человек.</a:t>
            </a:r>
          </a:p>
          <a:p>
            <a:pPr indent="0" algn="just"/>
            <a:r>
              <a:rPr lang="ru" sz="900" b="1" dirty="0">
                <a:latin typeface="Arial"/>
              </a:rPr>
              <a:t>Решение принято.</a:t>
            </a:r>
          </a:p>
        </p:txBody>
      </p:sp>
      <p:sp>
        <p:nvSpPr>
          <p:cNvPr id="12" name="Прямоугольник 11"/>
          <p:cNvSpPr/>
          <p:nvPr/>
        </p:nvSpPr>
        <p:spPr>
          <a:xfrm>
            <a:off x="4236720" y="7123176"/>
            <a:ext cx="155448" cy="121920"/>
          </a:xfrm>
          <a:prstGeom prst="rect">
            <a:avLst/>
          </a:prstGeom>
          <a:solidFill>
            <a:srgbClr val="374289"/>
          </a:solidFill>
        </p:spPr>
        <p:txBody>
          <a:bodyPr wrap="none" lIns="0" tIns="0" rIns="0" bIns="0">
            <a:noAutofit/>
          </a:bodyPr>
          <a:lstStyle/>
          <a:p>
            <a:pPr indent="0"/>
            <a:r>
              <a:rPr lang="ru" sz="900">
                <a:solidFill>
                  <a:srgbClr val="FFFFFF"/>
                </a:solidFill>
                <a:latin typeface="Arial"/>
              </a:rPr>
              <a:t>22</a:t>
            </a:r>
          </a:p>
        </p:txBody>
      </p:sp>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3" y="6725031"/>
            <a:ext cx="5412868" cy="593217"/>
          </a:xfrm>
          <a:prstGeom prst="rect">
            <a:avLst/>
          </a:prstGeom>
        </p:spPr>
      </p:pic>
      <p:sp>
        <p:nvSpPr>
          <p:cNvPr id="15" name="TextBox 14"/>
          <p:cNvSpPr txBox="1"/>
          <p:nvPr/>
        </p:nvSpPr>
        <p:spPr>
          <a:xfrm>
            <a:off x="2694241" y="519342"/>
            <a:ext cx="345173" cy="246221"/>
          </a:xfrm>
          <a:prstGeom prst="rect">
            <a:avLst/>
          </a:prstGeom>
          <a:noFill/>
        </p:spPr>
        <p:txBody>
          <a:bodyPr wrap="square" rtlCol="0">
            <a:spAutoFit/>
          </a:bodyPr>
          <a:lstStyle/>
          <a:p>
            <a:r>
              <a:rPr lang="ru-RU" sz="1000" dirty="0" smtClean="0">
                <a:solidFill>
                  <a:srgbClr val="0070C0"/>
                </a:solidFill>
              </a:rPr>
              <a:t>23</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512064" y="673608"/>
            <a:ext cx="4245864" cy="1018032"/>
          </a:xfrm>
          <a:prstGeom prst="rect">
            <a:avLst/>
          </a:prstGeom>
        </p:spPr>
        <p:txBody>
          <a:bodyPr lIns="0" tIns="0" rIns="0" bIns="0">
            <a:noAutofit/>
          </a:bodyPr>
          <a:lstStyle/>
          <a:p>
            <a:pPr indent="0" algn="just">
              <a:lnSpc>
                <a:spcPts val="1008"/>
              </a:lnSpc>
            </a:pPr>
            <a:r>
              <a:rPr lang="ru" sz="850" dirty="0">
                <a:latin typeface="Arial"/>
              </a:rPr>
              <a:t>2</a:t>
            </a:r>
            <a:r>
              <a:rPr lang="ru" sz="850" dirty="0" smtClean="0">
                <a:latin typeface="Arial"/>
              </a:rPr>
              <a:t>._________________предложил </a:t>
            </a:r>
            <a:r>
              <a:rPr lang="ru" sz="850" dirty="0">
                <a:latin typeface="Arial"/>
              </a:rPr>
              <a:t>избрать </a:t>
            </a:r>
            <a:r>
              <a:rPr lang="ru" sz="850" dirty="0" smtClean="0">
                <a:latin typeface="Arial"/>
              </a:rPr>
              <a:t>делегатами  ______________________</a:t>
            </a:r>
            <a:endParaRPr lang="ru" sz="850" dirty="0">
              <a:latin typeface="Arial"/>
            </a:endParaRPr>
          </a:p>
          <a:p>
            <a:pPr indent="0" algn="just">
              <a:lnSpc>
                <a:spcPts val="1008"/>
              </a:lnSpc>
              <a:spcAft>
                <a:spcPts val="630"/>
              </a:spcAft>
            </a:pPr>
            <a:r>
              <a:rPr lang="ru" sz="850" dirty="0">
                <a:latin typeface="Arial"/>
              </a:rPr>
              <a:t>(поименно или согласно списку с указанием ф.и.о., пасп. данных, адреса) учредительной конференции ТОС граждан данной территории на срок полномочий избираемого на учредительной конференции постоянно действующего органа ТОС.</a:t>
            </a:r>
          </a:p>
          <a:p>
            <a:pPr indent="0" algn="just"/>
            <a:r>
              <a:rPr lang="ru" sz="850" dirty="0">
                <a:latin typeface="Arial"/>
              </a:rPr>
              <a:t>Выступили:    </a:t>
            </a:r>
            <a:r>
              <a:rPr lang="ru" sz="700" dirty="0">
                <a:latin typeface="Arial"/>
              </a:rPr>
              <a:t>(ф.и.о., адрес.)</a:t>
            </a:r>
          </a:p>
          <a:p>
            <a:pPr indent="0" algn="just">
              <a:spcAft>
                <a:spcPts val="630"/>
              </a:spcAft>
            </a:pPr>
            <a:r>
              <a:rPr lang="ru" sz="850" dirty="0">
                <a:latin typeface="Arial"/>
              </a:rPr>
              <a:t>1._</a:t>
            </a:r>
          </a:p>
        </p:txBody>
      </p:sp>
      <p:sp>
        <p:nvSpPr>
          <p:cNvPr id="3" name="Прямоугольник 2"/>
          <p:cNvSpPr/>
          <p:nvPr/>
        </p:nvSpPr>
        <p:spPr>
          <a:xfrm>
            <a:off x="515112" y="1822704"/>
            <a:ext cx="121920" cy="121920"/>
          </a:xfrm>
          <a:prstGeom prst="rect">
            <a:avLst/>
          </a:prstGeom>
        </p:spPr>
        <p:txBody>
          <a:bodyPr wrap="none" lIns="0" tIns="0" rIns="0" bIns="0">
            <a:noAutofit/>
          </a:bodyPr>
          <a:lstStyle/>
          <a:p>
            <a:pPr indent="0" algn="just">
              <a:spcBef>
                <a:spcPts val="630"/>
              </a:spcBef>
              <a:spcAft>
                <a:spcPts val="630"/>
              </a:spcAft>
            </a:pPr>
            <a:r>
              <a:rPr lang="ru" sz="900" b="1">
                <a:latin typeface="Arial"/>
              </a:rPr>
              <a:t>2</a:t>
            </a:r>
            <a:r>
              <a:rPr lang="ru" sz="700">
                <a:latin typeface="Arial"/>
              </a:rPr>
              <a:t>.</a:t>
            </a:r>
          </a:p>
        </p:txBody>
      </p:sp>
      <p:sp>
        <p:nvSpPr>
          <p:cNvPr id="4" name="Прямоугольник 3"/>
          <p:cNvSpPr/>
          <p:nvPr/>
        </p:nvSpPr>
        <p:spPr>
          <a:xfrm>
            <a:off x="518160" y="2078736"/>
            <a:ext cx="118872" cy="124968"/>
          </a:xfrm>
          <a:prstGeom prst="rect">
            <a:avLst/>
          </a:prstGeom>
        </p:spPr>
        <p:txBody>
          <a:bodyPr wrap="none" lIns="0" tIns="0" rIns="0" bIns="0">
            <a:noAutofit/>
          </a:bodyPr>
          <a:lstStyle/>
          <a:p>
            <a:pPr indent="0" algn="just">
              <a:spcBef>
                <a:spcPts val="630"/>
              </a:spcBef>
              <a:spcAft>
                <a:spcPts val="630"/>
              </a:spcAft>
            </a:pPr>
            <a:r>
              <a:rPr lang="ru" sz="850">
                <a:latin typeface="Arial"/>
              </a:rPr>
              <a:t>3.</a:t>
            </a:r>
          </a:p>
        </p:txBody>
      </p:sp>
      <p:sp>
        <p:nvSpPr>
          <p:cNvPr id="5" name="Прямоугольник 4"/>
          <p:cNvSpPr/>
          <p:nvPr/>
        </p:nvSpPr>
        <p:spPr>
          <a:xfrm>
            <a:off x="515112" y="2334768"/>
            <a:ext cx="121920" cy="121920"/>
          </a:xfrm>
          <a:prstGeom prst="rect">
            <a:avLst/>
          </a:prstGeom>
        </p:spPr>
        <p:txBody>
          <a:bodyPr wrap="none" lIns="0" tIns="0" rIns="0" bIns="0">
            <a:noAutofit/>
          </a:bodyPr>
          <a:lstStyle/>
          <a:p>
            <a:pPr indent="0" algn="just">
              <a:spcBef>
                <a:spcPts val="630"/>
              </a:spcBef>
              <a:spcAft>
                <a:spcPts val="630"/>
              </a:spcAft>
            </a:pPr>
            <a:r>
              <a:rPr lang="ru" sz="850">
                <a:latin typeface="Arial"/>
              </a:rPr>
              <a:t>4.</a:t>
            </a:r>
          </a:p>
        </p:txBody>
      </p:sp>
      <p:sp>
        <p:nvSpPr>
          <p:cNvPr id="6" name="Прямоугольник 5"/>
          <p:cNvSpPr/>
          <p:nvPr/>
        </p:nvSpPr>
        <p:spPr>
          <a:xfrm>
            <a:off x="518160" y="2590800"/>
            <a:ext cx="118872" cy="121920"/>
          </a:xfrm>
          <a:prstGeom prst="rect">
            <a:avLst/>
          </a:prstGeom>
        </p:spPr>
        <p:txBody>
          <a:bodyPr wrap="none" lIns="0" tIns="0" rIns="0" bIns="0">
            <a:noAutofit/>
          </a:bodyPr>
          <a:lstStyle/>
          <a:p>
            <a:pPr indent="0" algn="just">
              <a:spcBef>
                <a:spcPts val="630"/>
              </a:spcBef>
              <a:spcAft>
                <a:spcPts val="1260"/>
              </a:spcAft>
            </a:pPr>
            <a:r>
              <a:rPr lang="ru" sz="850">
                <a:latin typeface="Arial"/>
              </a:rPr>
              <a:t>5.</a:t>
            </a:r>
          </a:p>
        </p:txBody>
      </p:sp>
      <p:sp>
        <p:nvSpPr>
          <p:cNvPr id="7" name="Прямоугольник 6"/>
          <p:cNvSpPr/>
          <p:nvPr/>
        </p:nvSpPr>
        <p:spPr>
          <a:xfrm>
            <a:off x="518160" y="2974848"/>
            <a:ext cx="4203192" cy="911352"/>
          </a:xfrm>
          <a:prstGeom prst="rect">
            <a:avLst/>
          </a:prstGeom>
        </p:spPr>
        <p:txBody>
          <a:bodyPr lIns="0" tIns="0" rIns="0" bIns="0">
            <a:noAutofit/>
          </a:bodyPr>
          <a:lstStyle/>
          <a:p>
            <a:pPr indent="0" algn="just">
              <a:lnSpc>
                <a:spcPts val="2016"/>
              </a:lnSpc>
              <a:spcBef>
                <a:spcPts val="1260"/>
              </a:spcBef>
            </a:pPr>
            <a:r>
              <a:rPr lang="ru" sz="850" dirty="0">
                <a:latin typeface="Arial"/>
              </a:rPr>
              <a:t>Проголосовали:</a:t>
            </a:r>
          </a:p>
          <a:p>
            <a:pPr indent="0" algn="just">
              <a:lnSpc>
                <a:spcPts val="2016"/>
              </a:lnSpc>
            </a:pPr>
            <a:r>
              <a:rPr lang="ru" sz="850" dirty="0">
                <a:latin typeface="Arial"/>
              </a:rPr>
              <a:t>“за" -_человек; “против” -_человек; “воздержались" -_человек.</a:t>
            </a:r>
          </a:p>
          <a:p>
            <a:pPr indent="0" algn="just">
              <a:lnSpc>
                <a:spcPts val="2016"/>
              </a:lnSpc>
            </a:pPr>
            <a:r>
              <a:rPr lang="ru" sz="900" b="1" dirty="0">
                <a:latin typeface="Arial"/>
              </a:rPr>
              <a:t>Решение принято.</a:t>
            </a:r>
          </a:p>
          <a:p>
            <a:pPr indent="0" algn="just">
              <a:lnSpc>
                <a:spcPts val="2016"/>
              </a:lnSpc>
              <a:spcAft>
                <a:spcPts val="1260"/>
              </a:spcAft>
            </a:pPr>
            <a:r>
              <a:rPr lang="ru" sz="850" dirty="0" smtClean="0">
                <a:latin typeface="Arial"/>
              </a:rPr>
              <a:t>Список делегатов </a:t>
            </a:r>
            <a:r>
              <a:rPr lang="ru" sz="850" dirty="0">
                <a:latin typeface="Arial"/>
              </a:rPr>
              <a:t>учредительной конференции на</a:t>
            </a:r>
            <a:r>
              <a:rPr lang="ru" sz="850" dirty="0" smtClean="0">
                <a:latin typeface="Arial"/>
              </a:rPr>
              <a:t>___листах </a:t>
            </a:r>
            <a:r>
              <a:rPr lang="ru" sz="850" dirty="0">
                <a:latin typeface="Arial"/>
              </a:rPr>
              <a:t>прилагается.</a:t>
            </a:r>
          </a:p>
        </p:txBody>
      </p:sp>
      <p:sp>
        <p:nvSpPr>
          <p:cNvPr id="8" name="Прямоугольник 7"/>
          <p:cNvSpPr/>
          <p:nvPr/>
        </p:nvSpPr>
        <p:spPr>
          <a:xfrm>
            <a:off x="1972056" y="4248912"/>
            <a:ext cx="1344168" cy="274320"/>
          </a:xfrm>
          <a:prstGeom prst="rect">
            <a:avLst/>
          </a:prstGeom>
        </p:spPr>
        <p:txBody>
          <a:bodyPr lIns="0" tIns="0" rIns="0" bIns="0">
            <a:noAutofit/>
          </a:bodyPr>
          <a:lstStyle/>
          <a:p>
            <a:pPr indent="0" algn="r">
              <a:lnSpc>
                <a:spcPts val="1008"/>
              </a:lnSpc>
              <a:spcBef>
                <a:spcPts val="1260"/>
              </a:spcBef>
            </a:pPr>
            <a:r>
              <a:rPr lang="ru" sz="850">
                <a:latin typeface="Arial"/>
              </a:rPr>
              <a:t>Председатель собрания: Секретарь собрания:</a:t>
            </a: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3" y="6725031"/>
            <a:ext cx="5412868" cy="593217"/>
          </a:xfrm>
          <a:prstGeom prst="rect">
            <a:avLst/>
          </a:prstGeom>
        </p:spPr>
      </p:pic>
      <p:sp>
        <p:nvSpPr>
          <p:cNvPr id="11" name="TextBox 10"/>
          <p:cNvSpPr txBox="1"/>
          <p:nvPr/>
        </p:nvSpPr>
        <p:spPr>
          <a:xfrm>
            <a:off x="2691685" y="379927"/>
            <a:ext cx="334850" cy="246221"/>
          </a:xfrm>
          <a:prstGeom prst="rect">
            <a:avLst/>
          </a:prstGeom>
          <a:noFill/>
        </p:spPr>
        <p:txBody>
          <a:bodyPr wrap="square" rtlCol="0">
            <a:spAutoFit/>
          </a:bodyPr>
          <a:lstStyle/>
          <a:p>
            <a:r>
              <a:rPr lang="ru-RU" sz="1000" dirty="0" smtClean="0">
                <a:solidFill>
                  <a:srgbClr val="0070C0"/>
                </a:solidFill>
              </a:rPr>
              <a:t>24</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4090416" y="591312"/>
            <a:ext cx="810768" cy="219456"/>
          </a:xfrm>
          <a:prstGeom prst="rect">
            <a:avLst/>
          </a:prstGeom>
        </p:spPr>
        <p:txBody>
          <a:bodyPr lIns="0" tIns="0" rIns="0" bIns="0">
            <a:noAutofit/>
          </a:bodyPr>
          <a:lstStyle/>
          <a:p>
            <a:pPr indent="0" algn="r">
              <a:lnSpc>
                <a:spcPts val="792"/>
              </a:lnSpc>
            </a:pPr>
            <a:r>
              <a:rPr lang="ru" sz="700">
                <a:latin typeface="Arial"/>
              </a:rPr>
              <a:t>Приложение 4</a:t>
            </a:r>
          </a:p>
          <a:p>
            <a:pPr indent="0" algn="r">
              <a:lnSpc>
                <a:spcPts val="792"/>
              </a:lnSpc>
            </a:pPr>
            <a:r>
              <a:rPr lang="ru" sz="700" i="1">
                <a:latin typeface="Arial"/>
              </a:rPr>
              <a:t>Примерная форма</a:t>
            </a:r>
          </a:p>
        </p:txBody>
      </p:sp>
      <p:sp>
        <p:nvSpPr>
          <p:cNvPr id="3" name="Прямоугольник 2"/>
          <p:cNvSpPr/>
          <p:nvPr/>
        </p:nvSpPr>
        <p:spPr>
          <a:xfrm>
            <a:off x="664464" y="920496"/>
            <a:ext cx="4236720" cy="1905000"/>
          </a:xfrm>
          <a:prstGeom prst="rect">
            <a:avLst/>
          </a:prstGeom>
        </p:spPr>
        <p:txBody>
          <a:bodyPr lIns="0" tIns="0" rIns="0" bIns="0">
            <a:noAutofit/>
          </a:bodyPr>
          <a:lstStyle/>
          <a:p>
            <a:pPr indent="0" algn="ctr">
              <a:spcAft>
                <a:spcPts val="630"/>
              </a:spcAft>
            </a:pPr>
            <a:r>
              <a:rPr lang="ru" sz="850" dirty="0">
                <a:latin typeface="Arial"/>
              </a:rPr>
              <a:t>Лист уведомления</a:t>
            </a:r>
          </a:p>
          <a:p>
            <a:pPr indent="508000" algn="just">
              <a:lnSpc>
                <a:spcPts val="1008"/>
              </a:lnSpc>
              <a:spcAft>
                <a:spcPts val="630"/>
              </a:spcAft>
            </a:pPr>
            <a:r>
              <a:rPr lang="ru" sz="850" dirty="0">
                <a:latin typeface="Arial"/>
              </a:rPr>
              <a:t>Настоящим, инициативная группа по проведению мероприятий по организации местного органа общественной самодеятельности территориального общественного самоуправления (</a:t>
            </a:r>
            <a:r>
              <a:rPr lang="ru" sz="850" dirty="0" smtClean="0">
                <a:latin typeface="Arial"/>
              </a:rPr>
              <a:t>далее -</a:t>
            </a:r>
            <a:r>
              <a:rPr lang="ru" sz="850" dirty="0">
                <a:latin typeface="Arial"/>
              </a:rPr>
              <a:t>ТОС) в составе:</a:t>
            </a:r>
          </a:p>
          <a:p>
            <a:pPr indent="0" algn="just">
              <a:lnSpc>
                <a:spcPts val="1008"/>
              </a:lnSpc>
            </a:pPr>
            <a:r>
              <a:rPr lang="ru" sz="850" dirty="0">
                <a:latin typeface="Arial"/>
              </a:rPr>
              <a:t>1._</a:t>
            </a:r>
          </a:p>
          <a:p>
            <a:pPr indent="0" algn="just">
              <a:lnSpc>
                <a:spcPts val="1008"/>
              </a:lnSpc>
            </a:pPr>
            <a:r>
              <a:rPr lang="ru" sz="900" b="1" dirty="0">
                <a:latin typeface="Arial"/>
              </a:rPr>
              <a:t>2</a:t>
            </a:r>
            <a:r>
              <a:rPr lang="ru" sz="900" dirty="0">
                <a:latin typeface="Arial"/>
              </a:rPr>
              <a:t>._</a:t>
            </a:r>
          </a:p>
          <a:p>
            <a:pPr indent="0" algn="just">
              <a:lnSpc>
                <a:spcPts val="1008"/>
              </a:lnSpc>
            </a:pPr>
            <a:r>
              <a:rPr lang="ru" sz="850" dirty="0">
                <a:latin typeface="Arial"/>
              </a:rPr>
              <a:t>3. _</a:t>
            </a:r>
          </a:p>
          <a:p>
            <a:pPr indent="0" algn="just">
              <a:lnSpc>
                <a:spcPts val="1008"/>
              </a:lnSpc>
            </a:pPr>
            <a:r>
              <a:rPr lang="ru" sz="850" dirty="0">
                <a:latin typeface="Arial"/>
              </a:rPr>
              <a:t>4. _</a:t>
            </a:r>
          </a:p>
          <a:p>
            <a:pPr indent="0" algn="just">
              <a:lnSpc>
                <a:spcPts val="1008"/>
              </a:lnSpc>
            </a:pPr>
            <a:r>
              <a:rPr lang="ru" sz="850" dirty="0">
                <a:latin typeface="Arial"/>
              </a:rPr>
              <a:t>5. _</a:t>
            </a:r>
          </a:p>
          <a:p>
            <a:pPr indent="0" algn="ctr">
              <a:spcAft>
                <a:spcPts val="630"/>
              </a:spcAft>
            </a:pPr>
            <a:r>
              <a:rPr lang="ru" sz="700" dirty="0">
                <a:latin typeface="Arial"/>
              </a:rPr>
              <a:t>(ф.и.о., адрес.)</a:t>
            </a:r>
          </a:p>
          <a:p>
            <a:pPr indent="0" algn="just">
              <a:lnSpc>
                <a:spcPts val="1008"/>
              </a:lnSpc>
              <a:spcAft>
                <a:spcPts val="1890"/>
              </a:spcAft>
            </a:pPr>
            <a:r>
              <a:rPr lang="ru" sz="850" dirty="0">
                <a:latin typeface="Arial"/>
              </a:rPr>
              <a:t>уведомляет Вас о проведении учредительного собрания граждан, по созданию ТОС в границах:</a:t>
            </a:r>
          </a:p>
        </p:txBody>
      </p:sp>
      <p:sp>
        <p:nvSpPr>
          <p:cNvPr id="4" name="Прямоугольник 3"/>
          <p:cNvSpPr/>
          <p:nvPr/>
        </p:nvSpPr>
        <p:spPr>
          <a:xfrm>
            <a:off x="670560" y="3185160"/>
            <a:ext cx="3072384" cy="377952"/>
          </a:xfrm>
          <a:prstGeom prst="rect">
            <a:avLst/>
          </a:prstGeom>
        </p:spPr>
        <p:txBody>
          <a:bodyPr lIns="0" tIns="0" rIns="0" bIns="0">
            <a:noAutofit/>
          </a:bodyPr>
          <a:lstStyle/>
          <a:p>
            <a:pPr indent="1206500">
              <a:lnSpc>
                <a:spcPts val="1968"/>
              </a:lnSpc>
              <a:spcBef>
                <a:spcPts val="1890"/>
              </a:spcBef>
            </a:pPr>
            <a:r>
              <a:rPr lang="ru" sz="700" dirty="0">
                <a:latin typeface="Arial"/>
              </a:rPr>
              <a:t>(название улиц, №№ домов, №№ </a:t>
            </a:r>
            <a:r>
              <a:rPr lang="ru" sz="850" dirty="0" smtClean="0">
                <a:latin typeface="Arial"/>
              </a:rPr>
              <a:t>Собрание </a:t>
            </a:r>
            <a:r>
              <a:rPr lang="ru" sz="850" dirty="0">
                <a:latin typeface="Arial"/>
              </a:rPr>
              <a:t>состоится </a:t>
            </a:r>
            <a:r>
              <a:rPr lang="ru" sz="850" dirty="0" smtClean="0">
                <a:latin typeface="Arial"/>
              </a:rPr>
              <a:t>«_»____________20_г</a:t>
            </a:r>
            <a:endParaRPr lang="ru" sz="850" dirty="0">
              <a:latin typeface="Arial"/>
            </a:endParaRPr>
          </a:p>
        </p:txBody>
      </p:sp>
      <p:sp>
        <p:nvSpPr>
          <p:cNvPr id="5" name="Прямоугольник 4"/>
          <p:cNvSpPr/>
          <p:nvPr/>
        </p:nvSpPr>
        <p:spPr>
          <a:xfrm>
            <a:off x="664464" y="3669792"/>
            <a:ext cx="4236720" cy="1143000"/>
          </a:xfrm>
          <a:prstGeom prst="rect">
            <a:avLst/>
          </a:prstGeom>
        </p:spPr>
        <p:txBody>
          <a:bodyPr lIns="0" tIns="0" rIns="0" bIns="0">
            <a:noAutofit/>
          </a:bodyPr>
          <a:lstStyle/>
          <a:p>
            <a:pPr indent="0" algn="just"/>
            <a:r>
              <a:rPr lang="ru" sz="700" dirty="0">
                <a:latin typeface="Arial"/>
              </a:rPr>
              <a:t>(указывается место проведения)</a:t>
            </a:r>
          </a:p>
          <a:p>
            <a:pPr indent="0" algn="just">
              <a:lnSpc>
                <a:spcPts val="984"/>
              </a:lnSpc>
            </a:pPr>
            <a:r>
              <a:rPr lang="ru" sz="850" dirty="0">
                <a:latin typeface="Arial"/>
              </a:rPr>
              <a:t>Повестка собрания:</a:t>
            </a:r>
          </a:p>
          <a:p>
            <a:pPr indent="0" algn="just">
              <a:lnSpc>
                <a:spcPts val="984"/>
              </a:lnSpc>
            </a:pPr>
            <a:r>
              <a:rPr lang="ru" sz="850" dirty="0">
                <a:latin typeface="Arial"/>
              </a:rPr>
              <a:t>1.    Принятие решения о создании ТОС</a:t>
            </a:r>
          </a:p>
          <a:p>
            <a:pPr indent="0">
              <a:lnSpc>
                <a:spcPts val="984"/>
              </a:lnSpc>
            </a:pPr>
            <a:r>
              <a:rPr lang="ru" sz="850" dirty="0">
                <a:latin typeface="Arial"/>
              </a:rPr>
              <a:t>2.    Утверждение проекта решения Совета МО по установлению (изменению) границ образуемого ТОС</a:t>
            </a:r>
          </a:p>
          <a:p>
            <a:pPr indent="0" algn="just">
              <a:lnSpc>
                <a:spcPts val="984"/>
              </a:lnSpc>
            </a:pPr>
            <a:r>
              <a:rPr lang="ru" sz="850" dirty="0">
                <a:latin typeface="Arial"/>
              </a:rPr>
              <a:t>3.    Обсуждение проекта Устава ТОС</a:t>
            </a:r>
          </a:p>
          <a:p>
            <a:pPr indent="0" algn="just">
              <a:lnSpc>
                <a:spcPts val="984"/>
              </a:lnSpc>
            </a:pPr>
            <a:r>
              <a:rPr lang="ru" sz="850" dirty="0">
                <a:latin typeface="Arial"/>
              </a:rPr>
              <a:t>4.    Выборы лица уполномоченного на участие в процедуре регистрации устава ТОС.</a:t>
            </a:r>
          </a:p>
          <a:p>
            <a:pPr indent="0" algn="just">
              <a:lnSpc>
                <a:spcPts val="984"/>
              </a:lnSpc>
            </a:pPr>
            <a:r>
              <a:rPr lang="ru" sz="850" dirty="0">
                <a:latin typeface="Arial"/>
              </a:rPr>
              <a:t>5.    Выборы органов управления и контроля ТОС</a:t>
            </a:r>
          </a:p>
        </p:txBody>
      </p:sp>
      <p:graphicFrame>
        <p:nvGraphicFramePr>
          <p:cNvPr id="6" name="Таблица 5"/>
          <p:cNvGraphicFramePr>
            <a:graphicFrameLocks noGrp="1"/>
          </p:cNvGraphicFramePr>
          <p:nvPr/>
        </p:nvGraphicFramePr>
        <p:xfrm>
          <a:off x="637032" y="4888992"/>
          <a:ext cx="3285744" cy="1853184"/>
        </p:xfrm>
        <a:graphic>
          <a:graphicData uri="http://schemas.openxmlformats.org/drawingml/2006/table">
            <a:tbl>
              <a:tblPr/>
              <a:tblGrid>
                <a:gridCol w="341376"/>
                <a:gridCol w="1591056"/>
                <a:gridCol w="1353312"/>
              </a:tblGrid>
              <a:tr h="347472">
                <a:tc>
                  <a:txBody>
                    <a:bodyPr/>
                    <a:lstStyle/>
                    <a:p>
                      <a:pPr marL="152400" indent="0"/>
                      <a:r>
                        <a:rPr lang="ru" sz="900" b="1">
                          <a:solidFill>
                            <a:srgbClr val="383184"/>
                          </a:solidFill>
                          <a:latin typeface="Arial"/>
                        </a:rPr>
                        <a:t>№</a:t>
                      </a:r>
                    </a:p>
                    <a:p>
                      <a:pPr marL="101600" indent="0"/>
                      <a:r>
                        <a:rPr lang="ru" sz="900" b="1">
                          <a:solidFill>
                            <a:srgbClr val="383184"/>
                          </a:solidFill>
                          <a:latin typeface="Arial"/>
                        </a:rPr>
                        <a:t>п/п</a:t>
                      </a:r>
                    </a:p>
                  </a:txBody>
                  <a:tcPr marL="0" marR="0" marT="0" marB="0" anchor="ctr"/>
                </a:tc>
                <a:tc>
                  <a:txBody>
                    <a:bodyPr/>
                    <a:lstStyle/>
                    <a:p>
                      <a:pPr marL="101600" indent="0" algn="ctr"/>
                      <a:r>
                        <a:rPr lang="ru" sz="900" b="1">
                          <a:solidFill>
                            <a:srgbClr val="383184"/>
                          </a:solidFill>
                          <a:latin typeface="Arial"/>
                        </a:rPr>
                        <a:t>ФИО</a:t>
                      </a:r>
                    </a:p>
                  </a:txBody>
                  <a:tcPr marL="0" marR="0" marT="0" marB="0" anchor="ctr"/>
                </a:tc>
                <a:tc>
                  <a:txBody>
                    <a:bodyPr/>
                    <a:lstStyle/>
                    <a:p>
                      <a:pPr indent="0" algn="ctr"/>
                      <a:r>
                        <a:rPr lang="ru" sz="900" b="1">
                          <a:solidFill>
                            <a:srgbClr val="383184"/>
                          </a:solidFill>
                          <a:latin typeface="Arial"/>
                        </a:rPr>
                        <a:t>Адрес</a:t>
                      </a:r>
                    </a:p>
                  </a:txBody>
                  <a:tcPr marL="0" marR="0" marT="0" marB="0" anchor="ctr"/>
                </a:tc>
              </a:tr>
              <a:tr h="182880">
                <a:tc>
                  <a:txBody>
                    <a:bodyPr/>
                    <a:lstStyle/>
                    <a:p>
                      <a:pPr marL="152400" indent="0"/>
                      <a:r>
                        <a:rPr lang="ru" sz="700">
                          <a:latin typeface="Arial"/>
                        </a:rPr>
                        <a:t>1</a:t>
                      </a:r>
                    </a:p>
                  </a:txBody>
                  <a:tcPr marL="0" marR="0" marT="0" marB="0" anchor="ctr"/>
                </a:tc>
                <a:tc>
                  <a:txBody>
                    <a:bodyPr/>
                    <a:lstStyle/>
                    <a:p>
                      <a:endParaRPr sz="900"/>
                    </a:p>
                  </a:txBody>
                  <a:tcPr marL="0" marR="0" marT="0" marB="0"/>
                </a:tc>
                <a:tc>
                  <a:txBody>
                    <a:bodyPr/>
                    <a:lstStyle/>
                    <a:p>
                      <a:endParaRPr sz="900"/>
                    </a:p>
                  </a:txBody>
                  <a:tcPr marL="0" marR="0" marT="0" marB="0"/>
                </a:tc>
              </a:tr>
              <a:tr h="192024">
                <a:tc>
                  <a:txBody>
                    <a:bodyPr/>
                    <a:lstStyle/>
                    <a:p>
                      <a:pPr marL="152400" indent="0"/>
                      <a:r>
                        <a:rPr lang="ru" sz="700">
                          <a:latin typeface="Arial"/>
                        </a:rPr>
                        <a:t>2</a:t>
                      </a:r>
                    </a:p>
                  </a:txBody>
                  <a:tcPr marL="0" marR="0" marT="0" marB="0" anchor="ctr"/>
                </a:tc>
                <a:tc>
                  <a:txBody>
                    <a:bodyPr/>
                    <a:lstStyle/>
                    <a:p>
                      <a:endParaRPr sz="1000"/>
                    </a:p>
                  </a:txBody>
                  <a:tcPr marL="0" marR="0" marT="0" marB="0"/>
                </a:tc>
                <a:tc>
                  <a:txBody>
                    <a:bodyPr/>
                    <a:lstStyle/>
                    <a:p>
                      <a:endParaRPr sz="1000"/>
                    </a:p>
                  </a:txBody>
                  <a:tcPr marL="0" marR="0" marT="0" marB="0"/>
                </a:tc>
              </a:tr>
              <a:tr h="188976">
                <a:tc>
                  <a:txBody>
                    <a:bodyPr/>
                    <a:lstStyle/>
                    <a:p>
                      <a:pPr marL="152400" indent="0"/>
                      <a:r>
                        <a:rPr lang="ru" sz="700">
                          <a:latin typeface="Arial"/>
                        </a:rPr>
                        <a:t>3</a:t>
                      </a:r>
                    </a:p>
                  </a:txBody>
                  <a:tcPr marL="0" marR="0" marT="0" marB="0"/>
                </a:tc>
                <a:tc>
                  <a:txBody>
                    <a:bodyPr/>
                    <a:lstStyle/>
                    <a:p>
                      <a:endParaRPr sz="900"/>
                    </a:p>
                  </a:txBody>
                  <a:tcPr marL="0" marR="0" marT="0" marB="0"/>
                </a:tc>
                <a:tc>
                  <a:txBody>
                    <a:bodyPr/>
                    <a:lstStyle/>
                    <a:p>
                      <a:endParaRPr sz="900"/>
                    </a:p>
                  </a:txBody>
                  <a:tcPr marL="0" marR="0" marT="0" marB="0"/>
                </a:tc>
              </a:tr>
              <a:tr h="188976">
                <a:tc>
                  <a:txBody>
                    <a:bodyPr/>
                    <a:lstStyle/>
                    <a:p>
                      <a:pPr marL="152400" indent="0"/>
                      <a:r>
                        <a:rPr lang="ru" sz="700">
                          <a:latin typeface="Arial"/>
                        </a:rPr>
                        <a:t>4</a:t>
                      </a:r>
                    </a:p>
                  </a:txBody>
                  <a:tcPr marL="0" marR="0" marT="0" marB="0"/>
                </a:tc>
                <a:tc>
                  <a:txBody>
                    <a:bodyPr/>
                    <a:lstStyle/>
                    <a:p>
                      <a:endParaRPr sz="900"/>
                    </a:p>
                  </a:txBody>
                  <a:tcPr marL="0" marR="0" marT="0" marB="0"/>
                </a:tc>
                <a:tc>
                  <a:txBody>
                    <a:bodyPr/>
                    <a:lstStyle/>
                    <a:p>
                      <a:endParaRPr sz="900"/>
                    </a:p>
                  </a:txBody>
                  <a:tcPr marL="0" marR="0" marT="0" marB="0"/>
                </a:tc>
              </a:tr>
              <a:tr h="188976">
                <a:tc>
                  <a:txBody>
                    <a:bodyPr/>
                    <a:lstStyle/>
                    <a:p>
                      <a:pPr marL="152400" indent="0"/>
                      <a:r>
                        <a:rPr lang="ru" sz="700">
                          <a:latin typeface="Arial"/>
                        </a:rPr>
                        <a:t>5</a:t>
                      </a:r>
                    </a:p>
                  </a:txBody>
                  <a:tcPr marL="0" marR="0" marT="0" marB="0"/>
                </a:tc>
                <a:tc>
                  <a:txBody>
                    <a:bodyPr/>
                    <a:lstStyle/>
                    <a:p>
                      <a:endParaRPr sz="900"/>
                    </a:p>
                  </a:txBody>
                  <a:tcPr marL="0" marR="0" marT="0" marB="0"/>
                </a:tc>
                <a:tc>
                  <a:txBody>
                    <a:bodyPr/>
                    <a:lstStyle/>
                    <a:p>
                      <a:endParaRPr sz="900"/>
                    </a:p>
                  </a:txBody>
                  <a:tcPr marL="0" marR="0" marT="0" marB="0"/>
                </a:tc>
              </a:tr>
              <a:tr h="188976">
                <a:tc>
                  <a:txBody>
                    <a:bodyPr/>
                    <a:lstStyle/>
                    <a:p>
                      <a:endParaRPr sz="900"/>
                    </a:p>
                  </a:txBody>
                  <a:tcPr marL="0" marR="0" marT="0" marB="0"/>
                </a:tc>
                <a:tc>
                  <a:txBody>
                    <a:bodyPr/>
                    <a:lstStyle/>
                    <a:p>
                      <a:endParaRPr sz="900"/>
                    </a:p>
                  </a:txBody>
                  <a:tcPr marL="0" marR="0" marT="0" marB="0"/>
                </a:tc>
                <a:tc>
                  <a:txBody>
                    <a:bodyPr/>
                    <a:lstStyle/>
                    <a:p>
                      <a:endParaRPr sz="900"/>
                    </a:p>
                  </a:txBody>
                  <a:tcPr marL="0" marR="0" marT="0" marB="0"/>
                </a:tc>
              </a:tr>
              <a:tr h="188976">
                <a:tc>
                  <a:txBody>
                    <a:bodyPr/>
                    <a:lstStyle/>
                    <a:p>
                      <a:endParaRPr sz="900"/>
                    </a:p>
                  </a:txBody>
                  <a:tcPr marL="0" marR="0" marT="0" marB="0"/>
                </a:tc>
                <a:tc>
                  <a:txBody>
                    <a:bodyPr/>
                    <a:lstStyle/>
                    <a:p>
                      <a:endParaRPr sz="900"/>
                    </a:p>
                  </a:txBody>
                  <a:tcPr marL="0" marR="0" marT="0" marB="0"/>
                </a:tc>
                <a:tc>
                  <a:txBody>
                    <a:bodyPr/>
                    <a:lstStyle/>
                    <a:p>
                      <a:endParaRPr sz="900"/>
                    </a:p>
                  </a:txBody>
                  <a:tcPr marL="0" marR="0" marT="0" marB="0"/>
                </a:tc>
              </a:tr>
              <a:tr h="185928">
                <a:tc>
                  <a:txBody>
                    <a:bodyPr/>
                    <a:lstStyle/>
                    <a:p>
                      <a:endParaRPr sz="900"/>
                    </a:p>
                  </a:txBody>
                  <a:tcPr marL="0" marR="0" marT="0" marB="0"/>
                </a:tc>
                <a:tc>
                  <a:txBody>
                    <a:bodyPr/>
                    <a:lstStyle/>
                    <a:p>
                      <a:endParaRPr sz="900"/>
                    </a:p>
                  </a:txBody>
                  <a:tcPr marL="0" marR="0" marT="0" marB="0"/>
                </a:tc>
                <a:tc>
                  <a:txBody>
                    <a:bodyPr/>
                    <a:lstStyle/>
                    <a:p>
                      <a:endParaRPr sz="900"/>
                    </a:p>
                  </a:txBody>
                  <a:tcPr marL="0" marR="0" marT="0" marB="0"/>
                </a:tc>
              </a:tr>
            </a:tbl>
          </a:graphicData>
        </a:graphic>
      </p:graphicFrame>
      <p:sp>
        <p:nvSpPr>
          <p:cNvPr id="7" name="Прямоугольник 6"/>
          <p:cNvSpPr/>
          <p:nvPr/>
        </p:nvSpPr>
        <p:spPr>
          <a:xfrm>
            <a:off x="4002024" y="4925568"/>
            <a:ext cx="835152" cy="252984"/>
          </a:xfrm>
          <a:prstGeom prst="rect">
            <a:avLst/>
          </a:prstGeom>
        </p:spPr>
        <p:txBody>
          <a:bodyPr lIns="0" tIns="0" rIns="0" bIns="0">
            <a:noAutofit/>
          </a:bodyPr>
          <a:lstStyle/>
          <a:p>
            <a:pPr indent="0">
              <a:lnSpc>
                <a:spcPts val="1008"/>
              </a:lnSpc>
            </a:pPr>
            <a:r>
              <a:rPr lang="ru" sz="900" b="1">
                <a:solidFill>
                  <a:srgbClr val="383184"/>
                </a:solidFill>
                <a:latin typeface="Arial"/>
              </a:rPr>
              <a:t>Роспись об ознакомлении</a:t>
            </a:r>
          </a:p>
        </p:txBody>
      </p:sp>
      <p:sp>
        <p:nvSpPr>
          <p:cNvPr id="8" name="Прямоугольник 7"/>
          <p:cNvSpPr/>
          <p:nvPr/>
        </p:nvSpPr>
        <p:spPr>
          <a:xfrm>
            <a:off x="4236720" y="7123176"/>
            <a:ext cx="155448" cy="121920"/>
          </a:xfrm>
          <a:prstGeom prst="rect">
            <a:avLst/>
          </a:prstGeom>
          <a:solidFill>
            <a:srgbClr val="374289"/>
          </a:solidFill>
        </p:spPr>
        <p:txBody>
          <a:bodyPr wrap="none" lIns="0" tIns="0" rIns="0" bIns="0">
            <a:noAutofit/>
          </a:bodyPr>
          <a:lstStyle/>
          <a:p>
            <a:pPr indent="0"/>
            <a:r>
              <a:rPr lang="ru" sz="900">
                <a:solidFill>
                  <a:srgbClr val="FFFFFF"/>
                </a:solidFill>
                <a:latin typeface="Arial"/>
              </a:rPr>
              <a:t>24</a:t>
            </a: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3" y="6725031"/>
            <a:ext cx="5412868" cy="593217"/>
          </a:xfrm>
          <a:prstGeom prst="rect">
            <a:avLst/>
          </a:prstGeom>
        </p:spPr>
      </p:pic>
      <p:sp>
        <p:nvSpPr>
          <p:cNvPr id="11" name="Прямоугольник 10"/>
          <p:cNvSpPr/>
          <p:nvPr/>
        </p:nvSpPr>
        <p:spPr>
          <a:xfrm>
            <a:off x="3226752" y="3266414"/>
            <a:ext cx="696024" cy="215444"/>
          </a:xfrm>
          <a:prstGeom prst="rect">
            <a:avLst/>
          </a:prstGeom>
        </p:spPr>
        <p:txBody>
          <a:bodyPr wrap="none">
            <a:spAutoFit/>
          </a:bodyPr>
          <a:lstStyle/>
          <a:p>
            <a:r>
              <a:rPr lang="ru" sz="700" dirty="0">
                <a:latin typeface="Arial"/>
              </a:rPr>
              <a:t>подъездов</a:t>
            </a:r>
            <a:r>
              <a:rPr lang="ru" sz="800" dirty="0">
                <a:latin typeface="Arial"/>
              </a:rPr>
              <a:t>) </a:t>
            </a:r>
            <a:endParaRPr lang="ru-RU" dirty="0"/>
          </a:p>
        </p:txBody>
      </p:sp>
      <p:sp>
        <p:nvSpPr>
          <p:cNvPr id="12" name="TextBox 11"/>
          <p:cNvSpPr txBox="1"/>
          <p:nvPr/>
        </p:nvSpPr>
        <p:spPr>
          <a:xfrm>
            <a:off x="2859110" y="482958"/>
            <a:ext cx="316112" cy="246221"/>
          </a:xfrm>
          <a:prstGeom prst="rect">
            <a:avLst/>
          </a:prstGeom>
          <a:noFill/>
        </p:spPr>
        <p:txBody>
          <a:bodyPr wrap="none" rtlCol="0">
            <a:spAutoFit/>
          </a:bodyPr>
          <a:lstStyle/>
          <a:p>
            <a:r>
              <a:rPr lang="ru-RU" sz="1000" dirty="0" smtClean="0">
                <a:solidFill>
                  <a:srgbClr val="0070C0"/>
                </a:solidFill>
              </a:rPr>
              <a:t>25</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flipH="1">
            <a:off x="-100562" y="6903720"/>
            <a:ext cx="112754" cy="49530"/>
          </a:xfrm>
          <a:prstGeom prst="rect">
            <a:avLst/>
          </a:prstGeom>
        </p:spPr>
      </p:pic>
      <p:sp>
        <p:nvSpPr>
          <p:cNvPr id="4" name="Прямоугольник 3"/>
          <p:cNvSpPr/>
          <p:nvPr/>
        </p:nvSpPr>
        <p:spPr>
          <a:xfrm>
            <a:off x="3980688" y="612648"/>
            <a:ext cx="810768" cy="219456"/>
          </a:xfrm>
          <a:prstGeom prst="rect">
            <a:avLst/>
          </a:prstGeom>
        </p:spPr>
        <p:txBody>
          <a:bodyPr lIns="0" tIns="0" rIns="0" bIns="0">
            <a:noAutofit/>
          </a:bodyPr>
          <a:lstStyle/>
          <a:p>
            <a:pPr indent="0" algn="r">
              <a:lnSpc>
                <a:spcPts val="768"/>
              </a:lnSpc>
            </a:pPr>
            <a:r>
              <a:rPr lang="ru" sz="700">
                <a:latin typeface="Arial"/>
              </a:rPr>
              <a:t>Приложение 5 </a:t>
            </a:r>
            <a:r>
              <a:rPr lang="ru" sz="700" i="1">
                <a:latin typeface="Arial"/>
              </a:rPr>
              <a:t>Примерная форма</a:t>
            </a:r>
          </a:p>
        </p:txBody>
      </p:sp>
      <p:sp>
        <p:nvSpPr>
          <p:cNvPr id="5" name="Прямоугольник 4"/>
          <p:cNvSpPr/>
          <p:nvPr/>
        </p:nvSpPr>
        <p:spPr>
          <a:xfrm>
            <a:off x="560832" y="1112520"/>
            <a:ext cx="999744" cy="146304"/>
          </a:xfrm>
          <a:prstGeom prst="rect">
            <a:avLst/>
          </a:prstGeom>
        </p:spPr>
        <p:txBody>
          <a:bodyPr wrap="none" lIns="0" tIns="0" rIns="0" bIns="0">
            <a:noAutofit/>
          </a:bodyPr>
          <a:lstStyle/>
          <a:p>
            <a:pPr indent="0">
              <a:spcAft>
                <a:spcPts val="630"/>
              </a:spcAft>
            </a:pPr>
            <a:r>
              <a:rPr lang="ru" sz="850" dirty="0">
                <a:latin typeface="Arial"/>
              </a:rPr>
              <a:t>Населенный </a:t>
            </a:r>
            <a:r>
              <a:rPr lang="ru" sz="850" dirty="0" smtClean="0">
                <a:latin typeface="Arial"/>
              </a:rPr>
              <a:t>пункт</a:t>
            </a:r>
            <a:endParaRPr lang="ru" sz="850" dirty="0">
              <a:latin typeface="Arial"/>
            </a:endParaRPr>
          </a:p>
        </p:txBody>
      </p:sp>
      <p:sp>
        <p:nvSpPr>
          <p:cNvPr id="6" name="Прямоугольник 5"/>
          <p:cNvSpPr/>
          <p:nvPr/>
        </p:nvSpPr>
        <p:spPr>
          <a:xfrm>
            <a:off x="4191735" y="1091012"/>
            <a:ext cx="402336" cy="115824"/>
          </a:xfrm>
          <a:prstGeom prst="rect">
            <a:avLst/>
          </a:prstGeom>
        </p:spPr>
        <p:txBody>
          <a:bodyPr wrap="none" lIns="0" tIns="0" rIns="0" bIns="0">
            <a:noAutofit/>
          </a:bodyPr>
          <a:lstStyle/>
          <a:p>
            <a:pPr indent="0"/>
            <a:r>
              <a:rPr lang="ru" sz="850" dirty="0" smtClean="0">
                <a:latin typeface="Arial"/>
              </a:rPr>
              <a:t>__  ___20  г</a:t>
            </a:r>
            <a:r>
              <a:rPr lang="ru" sz="850" dirty="0">
                <a:latin typeface="Arial"/>
              </a:rPr>
              <a:t>.</a:t>
            </a:r>
          </a:p>
        </p:txBody>
      </p:sp>
      <p:sp>
        <p:nvSpPr>
          <p:cNvPr id="7" name="Прямоугольник 6"/>
          <p:cNvSpPr/>
          <p:nvPr/>
        </p:nvSpPr>
        <p:spPr>
          <a:xfrm>
            <a:off x="835152" y="1368552"/>
            <a:ext cx="3675888" cy="527304"/>
          </a:xfrm>
          <a:prstGeom prst="rect">
            <a:avLst/>
          </a:prstGeom>
        </p:spPr>
        <p:txBody>
          <a:bodyPr lIns="0" tIns="0" rIns="0" bIns="0">
            <a:noAutofit/>
          </a:bodyPr>
          <a:lstStyle/>
          <a:p>
            <a:pPr marL="1262380" indent="0">
              <a:lnSpc>
                <a:spcPts val="984"/>
              </a:lnSpc>
              <a:spcBef>
                <a:spcPts val="630"/>
              </a:spcBef>
            </a:pPr>
            <a:r>
              <a:rPr lang="ru" sz="850">
                <a:latin typeface="Arial"/>
              </a:rPr>
              <a:t>Лист регистрации участников</a:t>
            </a:r>
          </a:p>
          <a:p>
            <a:pPr indent="0" algn="ctr">
              <a:lnSpc>
                <a:spcPts val="984"/>
              </a:lnSpc>
            </a:pPr>
            <a:r>
              <a:rPr lang="ru" sz="850">
                <a:latin typeface="Arial"/>
              </a:rPr>
              <a:t>учредительного собрания граждан по созданию местного органа общественной самодеятельности Территориального общественного самоуправления на</a:t>
            </a:r>
          </a:p>
        </p:txBody>
      </p:sp>
      <p:sp>
        <p:nvSpPr>
          <p:cNvPr id="8" name="Прямоугольник 7"/>
          <p:cNvSpPr/>
          <p:nvPr/>
        </p:nvSpPr>
        <p:spPr>
          <a:xfrm>
            <a:off x="569976" y="1898904"/>
            <a:ext cx="640080" cy="124968"/>
          </a:xfrm>
          <a:prstGeom prst="rect">
            <a:avLst/>
          </a:prstGeom>
        </p:spPr>
        <p:txBody>
          <a:bodyPr wrap="none" lIns="0" tIns="0" rIns="0" bIns="0">
            <a:noAutofit/>
          </a:bodyPr>
          <a:lstStyle/>
          <a:p>
            <a:pPr indent="0"/>
            <a:r>
              <a:rPr lang="ru" sz="850">
                <a:latin typeface="Arial"/>
              </a:rPr>
              <a:t>территории</a:t>
            </a:r>
          </a:p>
        </p:txBody>
      </p:sp>
      <p:sp>
        <p:nvSpPr>
          <p:cNvPr id="9" name="Прямоугольник 8"/>
          <p:cNvSpPr/>
          <p:nvPr/>
        </p:nvSpPr>
        <p:spPr>
          <a:xfrm>
            <a:off x="1920240" y="1999488"/>
            <a:ext cx="1917192" cy="124968"/>
          </a:xfrm>
          <a:prstGeom prst="rect">
            <a:avLst/>
          </a:prstGeom>
        </p:spPr>
        <p:txBody>
          <a:bodyPr wrap="none" lIns="0" tIns="0" rIns="0" bIns="0">
            <a:noAutofit/>
          </a:bodyPr>
          <a:lstStyle/>
          <a:p>
            <a:pPr indent="0"/>
            <a:r>
              <a:rPr lang="ru" sz="700">
                <a:latin typeface="Arial"/>
              </a:rPr>
              <a:t>(название улиц, №№ домов, №№ подъездов)</a:t>
            </a:r>
          </a:p>
        </p:txBody>
      </p:sp>
      <p:graphicFrame>
        <p:nvGraphicFramePr>
          <p:cNvPr id="10" name="Таблица 9"/>
          <p:cNvGraphicFramePr>
            <a:graphicFrameLocks noGrp="1"/>
          </p:cNvGraphicFramePr>
          <p:nvPr/>
        </p:nvGraphicFramePr>
        <p:xfrm>
          <a:off x="591312" y="2343912"/>
          <a:ext cx="4050792" cy="4383024"/>
        </p:xfrm>
        <a:graphic>
          <a:graphicData uri="http://schemas.openxmlformats.org/drawingml/2006/table">
            <a:tbl>
              <a:tblPr/>
              <a:tblGrid>
                <a:gridCol w="262128"/>
                <a:gridCol w="1588008"/>
                <a:gridCol w="1322832"/>
                <a:gridCol w="877824"/>
              </a:tblGrid>
              <a:tr h="353568">
                <a:tc>
                  <a:txBody>
                    <a:bodyPr/>
                    <a:lstStyle/>
                    <a:p>
                      <a:pPr indent="0"/>
                      <a:r>
                        <a:rPr lang="ru" sz="900" b="1" dirty="0">
                          <a:solidFill>
                            <a:srgbClr val="383184"/>
                          </a:solidFill>
                          <a:latin typeface="Arial"/>
                        </a:rPr>
                        <a:t>№</a:t>
                      </a:r>
                    </a:p>
                    <a:p>
                      <a:pPr indent="0"/>
                      <a:r>
                        <a:rPr lang="ru" sz="900" b="1" dirty="0">
                          <a:solidFill>
                            <a:srgbClr val="383184"/>
                          </a:solidFill>
                          <a:latin typeface="Arial"/>
                        </a:rPr>
                        <a:t>п/п</a:t>
                      </a:r>
                    </a:p>
                  </a:txBody>
                  <a:tcPr marL="0" marR="0" marT="0" marB="0"/>
                </a:tc>
                <a:tc>
                  <a:txBody>
                    <a:bodyPr/>
                    <a:lstStyle/>
                    <a:p>
                      <a:pPr marR="114300" indent="0" algn="just">
                        <a:lnSpc>
                          <a:spcPts val="1008"/>
                        </a:lnSpc>
                      </a:pPr>
                      <a:r>
                        <a:rPr lang="ru" sz="900" b="1">
                          <a:solidFill>
                            <a:srgbClr val="383184"/>
                          </a:solidFill>
                          <a:latin typeface="Arial"/>
                        </a:rPr>
                        <a:t>Фамилия, имя, отчество, включая дату рождения</a:t>
                      </a:r>
                    </a:p>
                  </a:txBody>
                  <a:tcPr marL="0" marR="0" marT="0" marB="0"/>
                </a:tc>
                <a:tc>
                  <a:txBody>
                    <a:bodyPr/>
                    <a:lstStyle/>
                    <a:p>
                      <a:pPr indent="0">
                        <a:spcAft>
                          <a:spcPts val="210"/>
                        </a:spcAft>
                      </a:pPr>
                      <a:r>
                        <a:rPr lang="ru" sz="900" b="1">
                          <a:solidFill>
                            <a:srgbClr val="383184"/>
                          </a:solidFill>
                          <a:latin typeface="Arial"/>
                        </a:rPr>
                        <a:t>Адрес,</a:t>
                      </a:r>
                    </a:p>
                    <a:p>
                      <a:pPr indent="0"/>
                      <a:r>
                        <a:rPr lang="ru" sz="900" b="1">
                          <a:solidFill>
                            <a:srgbClr val="383184"/>
                          </a:solidFill>
                          <a:latin typeface="Arial"/>
                        </a:rPr>
                        <a:t>паспортные данные</a:t>
                      </a:r>
                    </a:p>
                  </a:txBody>
                  <a:tcPr marL="0" marR="0" marT="0" marB="0"/>
                </a:tc>
                <a:tc>
                  <a:txBody>
                    <a:bodyPr/>
                    <a:lstStyle/>
                    <a:p>
                      <a:pPr marL="152400" indent="0"/>
                      <a:r>
                        <a:rPr lang="ru" sz="900" b="1">
                          <a:solidFill>
                            <a:srgbClr val="383184"/>
                          </a:solidFill>
                          <a:latin typeface="Arial"/>
                        </a:rPr>
                        <a:t>Подпись</a:t>
                      </a:r>
                    </a:p>
                  </a:txBody>
                  <a:tcPr marL="0" marR="0" marT="0" marB="0" anchor="ctr"/>
                </a:tc>
              </a:tr>
              <a:tr h="362712">
                <a:tc>
                  <a:txBody>
                    <a:bodyPr/>
                    <a:lstStyle/>
                    <a:p>
                      <a:pPr indent="0"/>
                      <a:r>
                        <a:rPr lang="ru" sz="700">
                          <a:latin typeface="Arial"/>
                        </a:rPr>
                        <a:t>1</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8808">
                <a:tc>
                  <a:txBody>
                    <a:bodyPr/>
                    <a:lstStyle/>
                    <a:p>
                      <a:pPr indent="0"/>
                      <a:r>
                        <a:rPr lang="ru" sz="700">
                          <a:latin typeface="Arial"/>
                        </a:rPr>
                        <a:t>2</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5760">
                <a:tc>
                  <a:txBody>
                    <a:bodyPr/>
                    <a:lstStyle/>
                    <a:p>
                      <a:pPr indent="0"/>
                      <a:r>
                        <a:rPr lang="ru" sz="700">
                          <a:latin typeface="Arial"/>
                        </a:rPr>
                        <a:t>3</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8808">
                <a:tc>
                  <a:txBody>
                    <a:bodyPr/>
                    <a:lstStyle/>
                    <a:p>
                      <a:pPr indent="0"/>
                      <a:r>
                        <a:rPr lang="ru" sz="700">
                          <a:latin typeface="Arial"/>
                        </a:rPr>
                        <a:t>4</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8808">
                <a:tc>
                  <a:txBody>
                    <a:bodyPr/>
                    <a:lstStyle/>
                    <a:p>
                      <a:pPr indent="0"/>
                      <a:r>
                        <a:rPr lang="ru" sz="700">
                          <a:latin typeface="Arial"/>
                        </a:rPr>
                        <a:t>5</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5760">
                <a:tc>
                  <a:txBody>
                    <a:bodyPr/>
                    <a:lstStyle/>
                    <a:p>
                      <a:pPr indent="0"/>
                      <a:r>
                        <a:rPr lang="ru" sz="700">
                          <a:latin typeface="Arial"/>
                        </a:rPr>
                        <a:t>6</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8808">
                <a:tc>
                  <a:txBody>
                    <a:bodyPr/>
                    <a:lstStyle/>
                    <a:p>
                      <a:pPr indent="0"/>
                      <a:r>
                        <a:rPr lang="ru" sz="700">
                          <a:latin typeface="Arial"/>
                        </a:rPr>
                        <a:t>7</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5760">
                <a:tc>
                  <a:txBody>
                    <a:bodyPr/>
                    <a:lstStyle/>
                    <a:p>
                      <a:pPr indent="0"/>
                      <a:r>
                        <a:rPr lang="ru" sz="700">
                          <a:latin typeface="Arial"/>
                        </a:rPr>
                        <a:t>8</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8808">
                <a:tc>
                  <a:txBody>
                    <a:bodyPr/>
                    <a:lstStyle/>
                    <a:p>
                      <a:pPr indent="0"/>
                      <a:r>
                        <a:rPr lang="ru" sz="700">
                          <a:latin typeface="Arial"/>
                        </a:rPr>
                        <a:t>9</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68808">
                <a:tc>
                  <a:txBody>
                    <a:bodyPr/>
                    <a:lstStyle/>
                    <a:p>
                      <a:pPr indent="0"/>
                      <a:r>
                        <a:rPr lang="ru" sz="700">
                          <a:latin typeface="Arial"/>
                        </a:rPr>
                        <a:t>10</a:t>
                      </a:r>
                    </a:p>
                  </a:txBody>
                  <a:tcPr marL="0" marR="0" marT="0" marB="0" anchor="ctr"/>
                </a:tc>
                <a:tc>
                  <a:txBody>
                    <a:bodyPr/>
                    <a:lstStyle/>
                    <a:p>
                      <a:endParaRPr sz="1800"/>
                    </a:p>
                  </a:txBody>
                  <a:tcPr marL="0" marR="0" marT="0" marB="0"/>
                </a:tc>
                <a:tc>
                  <a:txBody>
                    <a:bodyPr/>
                    <a:lstStyle/>
                    <a:p>
                      <a:endParaRPr sz="1800"/>
                    </a:p>
                  </a:txBody>
                  <a:tcPr marL="0" marR="0" marT="0" marB="0"/>
                </a:tc>
                <a:tc>
                  <a:txBody>
                    <a:bodyPr/>
                    <a:lstStyle/>
                    <a:p>
                      <a:endParaRPr sz="1800"/>
                    </a:p>
                  </a:txBody>
                  <a:tcPr marL="0" marR="0" marT="0" marB="0"/>
                </a:tc>
              </a:tr>
              <a:tr h="356616">
                <a:tc>
                  <a:txBody>
                    <a:bodyPr/>
                    <a:lstStyle/>
                    <a:p>
                      <a:pPr indent="0"/>
                      <a:r>
                        <a:rPr lang="ru" sz="700">
                          <a:latin typeface="Arial"/>
                        </a:rPr>
                        <a:t>11</a:t>
                      </a:r>
                    </a:p>
                  </a:txBody>
                  <a:tcPr marL="0" marR="0" marT="0" marB="0" anchor="ctr"/>
                </a:tc>
                <a:tc>
                  <a:txBody>
                    <a:bodyPr/>
                    <a:lstStyle/>
                    <a:p>
                      <a:endParaRPr sz="1700" dirty="0"/>
                    </a:p>
                  </a:txBody>
                  <a:tcPr marL="0" marR="0" marT="0" marB="0"/>
                </a:tc>
                <a:tc>
                  <a:txBody>
                    <a:bodyPr/>
                    <a:lstStyle/>
                    <a:p>
                      <a:endParaRPr sz="1700"/>
                    </a:p>
                  </a:txBody>
                  <a:tcPr marL="0" marR="0" marT="0" marB="0"/>
                </a:tc>
                <a:tc>
                  <a:txBody>
                    <a:bodyPr/>
                    <a:lstStyle/>
                    <a:p>
                      <a:endParaRPr sz="1700"/>
                    </a:p>
                  </a:txBody>
                  <a:tcPr marL="0" marR="0" marT="0" marB="0"/>
                </a:tc>
              </a:tr>
            </a:tbl>
          </a:graphicData>
        </a:graphic>
      </p:graphicFrame>
      <p:pic>
        <p:nvPicPr>
          <p:cNvPr id="11" name="Рисунок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2" name="Рисунок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3" y="6725031"/>
            <a:ext cx="5412868" cy="593217"/>
          </a:xfrm>
          <a:prstGeom prst="rect">
            <a:avLst/>
          </a:prstGeom>
        </p:spPr>
      </p:pic>
      <p:sp>
        <p:nvSpPr>
          <p:cNvPr id="2" name="TextBox 1"/>
          <p:cNvSpPr txBox="1"/>
          <p:nvPr/>
        </p:nvSpPr>
        <p:spPr>
          <a:xfrm>
            <a:off x="2807594" y="612648"/>
            <a:ext cx="316112" cy="246221"/>
          </a:xfrm>
          <a:prstGeom prst="rect">
            <a:avLst/>
          </a:prstGeom>
          <a:noFill/>
        </p:spPr>
        <p:txBody>
          <a:bodyPr wrap="none" rtlCol="0">
            <a:spAutoFit/>
          </a:bodyPr>
          <a:lstStyle/>
          <a:p>
            <a:r>
              <a:rPr lang="ru-RU" sz="1000" dirty="0" smtClean="0">
                <a:solidFill>
                  <a:srgbClr val="0070C0"/>
                </a:solidFill>
              </a:rPr>
              <a:t>26</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4047744" y="694944"/>
            <a:ext cx="810768" cy="219456"/>
          </a:xfrm>
          <a:prstGeom prst="rect">
            <a:avLst/>
          </a:prstGeom>
        </p:spPr>
        <p:txBody>
          <a:bodyPr lIns="0" tIns="0" rIns="0" bIns="0">
            <a:noAutofit/>
          </a:bodyPr>
          <a:lstStyle/>
          <a:p>
            <a:pPr indent="0" algn="r">
              <a:lnSpc>
                <a:spcPts val="792"/>
              </a:lnSpc>
            </a:pPr>
            <a:r>
              <a:rPr lang="ru" sz="700">
                <a:latin typeface="Arial"/>
              </a:rPr>
              <a:t>Приложение 6</a:t>
            </a:r>
          </a:p>
          <a:p>
            <a:pPr indent="0" algn="r">
              <a:lnSpc>
                <a:spcPts val="792"/>
              </a:lnSpc>
            </a:pPr>
            <a:r>
              <a:rPr lang="ru" sz="700" i="1">
                <a:latin typeface="Arial"/>
              </a:rPr>
              <a:t>Примерная форма</a:t>
            </a:r>
          </a:p>
        </p:txBody>
      </p:sp>
      <p:sp>
        <p:nvSpPr>
          <p:cNvPr id="3" name="Прямоугольник 2"/>
          <p:cNvSpPr/>
          <p:nvPr/>
        </p:nvSpPr>
        <p:spPr>
          <a:xfrm>
            <a:off x="944880" y="1024128"/>
            <a:ext cx="3584448" cy="402336"/>
          </a:xfrm>
          <a:prstGeom prst="rect">
            <a:avLst/>
          </a:prstGeom>
        </p:spPr>
        <p:txBody>
          <a:bodyPr lIns="0" tIns="0" rIns="0" bIns="0">
            <a:noAutofit/>
          </a:bodyPr>
          <a:lstStyle/>
          <a:p>
            <a:pPr indent="0" algn="ctr">
              <a:lnSpc>
                <a:spcPts val="984"/>
              </a:lnSpc>
              <a:spcAft>
                <a:spcPts val="420"/>
              </a:spcAft>
            </a:pPr>
            <a:r>
              <a:rPr lang="ru" sz="850">
                <a:latin typeface="Arial"/>
              </a:rPr>
              <a:t>Протокол собрания граждан по учреждению местного органа общественной самодеятельности территориальное общественное самоуправление, проживающих</a:t>
            </a:r>
          </a:p>
        </p:txBody>
      </p:sp>
      <p:sp>
        <p:nvSpPr>
          <p:cNvPr id="4" name="Прямоугольник 3"/>
          <p:cNvSpPr/>
          <p:nvPr/>
        </p:nvSpPr>
        <p:spPr>
          <a:xfrm>
            <a:off x="1780032" y="1530096"/>
            <a:ext cx="1917192" cy="124968"/>
          </a:xfrm>
          <a:prstGeom prst="rect">
            <a:avLst/>
          </a:prstGeom>
        </p:spPr>
        <p:txBody>
          <a:bodyPr wrap="none" lIns="0" tIns="0" rIns="0" bIns="0">
            <a:noAutofit/>
          </a:bodyPr>
          <a:lstStyle/>
          <a:p>
            <a:pPr indent="0" algn="ctr">
              <a:spcBef>
                <a:spcPts val="420"/>
              </a:spcBef>
              <a:spcAft>
                <a:spcPts val="1260"/>
              </a:spcAft>
            </a:pPr>
            <a:r>
              <a:rPr lang="ru" sz="700">
                <a:latin typeface="Arial"/>
              </a:rPr>
              <a:t>(название улиц, №№ домов, №№ подъездов)</a:t>
            </a:r>
          </a:p>
        </p:txBody>
      </p:sp>
      <p:sp>
        <p:nvSpPr>
          <p:cNvPr id="5" name="Прямоугольник 4"/>
          <p:cNvSpPr/>
          <p:nvPr/>
        </p:nvSpPr>
        <p:spPr>
          <a:xfrm>
            <a:off x="618744" y="1889760"/>
            <a:ext cx="4236720" cy="2063496"/>
          </a:xfrm>
          <a:prstGeom prst="rect">
            <a:avLst/>
          </a:prstGeom>
        </p:spPr>
        <p:txBody>
          <a:bodyPr lIns="0" tIns="0" rIns="0" bIns="0">
            <a:noAutofit/>
          </a:bodyPr>
          <a:lstStyle/>
          <a:p>
            <a:pPr indent="0" algn="just">
              <a:spcBef>
                <a:spcPts val="1260"/>
              </a:spcBef>
              <a:spcAft>
                <a:spcPts val="840"/>
              </a:spcAft>
            </a:pPr>
            <a:r>
              <a:rPr lang="ru" sz="850" dirty="0">
                <a:latin typeface="Arial"/>
              </a:rPr>
              <a:t>Населенный пункт    </a:t>
            </a:r>
            <a:r>
              <a:rPr lang="ru" sz="850" dirty="0" smtClean="0">
                <a:latin typeface="Arial"/>
              </a:rPr>
              <a:t>“_”________20_г</a:t>
            </a:r>
            <a:r>
              <a:rPr lang="ru" sz="850" dirty="0">
                <a:latin typeface="Arial"/>
              </a:rPr>
              <a:t>.</a:t>
            </a:r>
          </a:p>
          <a:p>
            <a:pPr indent="762000">
              <a:lnSpc>
                <a:spcPts val="1008"/>
              </a:lnSpc>
            </a:pPr>
            <a:r>
              <a:rPr lang="ru" sz="850" dirty="0">
                <a:latin typeface="Arial"/>
              </a:rPr>
              <a:t>Всего жителей проживающих на данной территории, достигших 16 лет</a:t>
            </a:r>
            <a:r>
              <a:rPr lang="ru" sz="850" dirty="0" smtClean="0">
                <a:latin typeface="Arial"/>
              </a:rPr>
              <a:t>:___, </a:t>
            </a:r>
            <a:r>
              <a:rPr lang="ru" sz="850" dirty="0">
                <a:latin typeface="Arial"/>
              </a:rPr>
              <a:t>на собрании присутствует</a:t>
            </a:r>
            <a:r>
              <a:rPr lang="ru" sz="850" dirty="0" smtClean="0">
                <a:latin typeface="Arial"/>
              </a:rPr>
              <a:t>_____человек</a:t>
            </a:r>
            <a:r>
              <a:rPr lang="ru" sz="850" dirty="0">
                <a:latin typeface="Arial"/>
              </a:rPr>
              <a:t>.</a:t>
            </a:r>
          </a:p>
          <a:p>
            <a:pPr indent="762000" algn="just">
              <a:lnSpc>
                <a:spcPts val="1008"/>
              </a:lnSpc>
              <a:spcAft>
                <a:spcPts val="420"/>
              </a:spcAft>
            </a:pPr>
            <a:r>
              <a:rPr lang="ru" sz="850" dirty="0">
                <a:latin typeface="Arial"/>
              </a:rPr>
              <a:t>Листы регистрации участников собрания прилагается.</a:t>
            </a:r>
          </a:p>
          <a:p>
            <a:pPr indent="762000" algn="just">
              <a:lnSpc>
                <a:spcPts val="984"/>
              </a:lnSpc>
            </a:pPr>
            <a:r>
              <a:rPr lang="ru" sz="850" dirty="0">
                <a:latin typeface="Arial"/>
              </a:rPr>
              <a:t>На собрании присутствуют не менее половины жителей данной территории, достигших 16 лет. В соответствии со статьей 27 Федерального закона от 06.10.2003г. № 131-ФЗ «Об общих принципах организации местного самоуправления в Российской Федерации» собрание является правомочным.</a:t>
            </a:r>
          </a:p>
          <a:p>
            <a:pPr marL="479552" indent="0" algn="just">
              <a:lnSpc>
                <a:spcPts val="984"/>
              </a:lnSpc>
            </a:pPr>
            <a:r>
              <a:rPr lang="ru" sz="850" dirty="0">
                <a:latin typeface="Arial"/>
              </a:rPr>
              <a:t>Повестка собрания:</a:t>
            </a:r>
          </a:p>
          <a:p>
            <a:pPr indent="482600">
              <a:lnSpc>
                <a:spcPts val="984"/>
              </a:lnSpc>
            </a:pPr>
            <a:r>
              <a:rPr lang="ru" sz="850" dirty="0">
                <a:latin typeface="Arial"/>
              </a:rPr>
              <a:t>1.    Избрание председателя и секретаря собрания, утверждение повестки и регламента</a:t>
            </a:r>
          </a:p>
          <a:p>
            <a:pPr marL="479552" indent="0" algn="just">
              <a:lnSpc>
                <a:spcPts val="984"/>
              </a:lnSpc>
            </a:pPr>
            <a:r>
              <a:rPr lang="ru" sz="850" dirty="0">
                <a:latin typeface="Arial"/>
              </a:rPr>
              <a:t>2.    Принятие решения о создании местного органа общественной</a:t>
            </a:r>
          </a:p>
          <a:p>
            <a:pPr indent="0" algn="just">
              <a:lnSpc>
                <a:spcPts val="984"/>
              </a:lnSpc>
              <a:spcAft>
                <a:spcPts val="420"/>
              </a:spcAft>
            </a:pPr>
            <a:r>
              <a:rPr lang="ru" sz="850" dirty="0">
                <a:latin typeface="Arial"/>
              </a:rPr>
              <a:t>самодеятельности территориального общественного самоуправления (далее-ТОС) в границах</a:t>
            </a:r>
            <a:r>
              <a:rPr lang="ru" sz="850" dirty="0" smtClean="0">
                <a:latin typeface="Arial"/>
              </a:rPr>
              <a:t>_____________________________________</a:t>
            </a:r>
            <a:endParaRPr lang="ru" sz="850" dirty="0">
              <a:latin typeface="Arial"/>
            </a:endParaRPr>
          </a:p>
        </p:txBody>
      </p:sp>
      <p:sp>
        <p:nvSpPr>
          <p:cNvPr id="6" name="Прямоугольник 5"/>
          <p:cNvSpPr/>
          <p:nvPr/>
        </p:nvSpPr>
        <p:spPr>
          <a:xfrm>
            <a:off x="1072896" y="4056888"/>
            <a:ext cx="3782568" cy="886968"/>
          </a:xfrm>
          <a:prstGeom prst="rect">
            <a:avLst/>
          </a:prstGeom>
        </p:spPr>
        <p:txBody>
          <a:bodyPr lIns="0" tIns="0" rIns="0" bIns="0">
            <a:noAutofit/>
          </a:bodyPr>
          <a:lstStyle/>
          <a:p>
            <a:pPr indent="0" algn="ctr">
              <a:spcBef>
                <a:spcPts val="420"/>
              </a:spcBef>
            </a:pPr>
            <a:r>
              <a:rPr lang="ru" sz="700">
                <a:latin typeface="Arial"/>
              </a:rPr>
              <a:t>(название улиц, №№ домов, №№ подъездов)</a:t>
            </a:r>
          </a:p>
          <a:p>
            <a:pPr indent="0" algn="just">
              <a:lnSpc>
                <a:spcPts val="1008"/>
              </a:lnSpc>
            </a:pPr>
            <a:r>
              <a:rPr lang="ru" sz="850">
                <a:latin typeface="Arial"/>
              </a:rPr>
              <a:t>3.    Принятие проекта Устава ТОС.</a:t>
            </a:r>
          </a:p>
          <a:p>
            <a:pPr marL="254000" indent="-228600">
              <a:lnSpc>
                <a:spcPts val="1008"/>
              </a:lnSpc>
            </a:pPr>
            <a:r>
              <a:rPr lang="ru" sz="850">
                <a:latin typeface="Arial"/>
              </a:rPr>
              <a:t>4.    Утверждение проекта решения Совета МО по установлению (изменению) границ образуемого ТОС.</a:t>
            </a:r>
          </a:p>
          <a:p>
            <a:pPr marL="254000" indent="-228600">
              <a:lnSpc>
                <a:spcPts val="1008"/>
              </a:lnSpc>
            </a:pPr>
            <a:r>
              <a:rPr lang="ru" sz="850">
                <a:latin typeface="Arial"/>
              </a:rPr>
              <a:t>5.    Выборы лица уполномоченного на участие в процедуре регистрации устава ТОС.</a:t>
            </a:r>
          </a:p>
          <a:p>
            <a:pPr indent="0" algn="just">
              <a:lnSpc>
                <a:spcPts val="1008"/>
              </a:lnSpc>
              <a:spcAft>
                <a:spcPts val="1260"/>
              </a:spcAft>
            </a:pPr>
            <a:r>
              <a:rPr lang="ru" sz="850">
                <a:latin typeface="Arial"/>
              </a:rPr>
              <a:t>6.    Выборы органов управления и контроля ТОС</a:t>
            </a:r>
          </a:p>
        </p:txBody>
      </p:sp>
      <p:sp>
        <p:nvSpPr>
          <p:cNvPr id="7" name="Прямоугольник 6"/>
          <p:cNvSpPr/>
          <p:nvPr/>
        </p:nvSpPr>
        <p:spPr>
          <a:xfrm>
            <a:off x="615696" y="5181600"/>
            <a:ext cx="2011680" cy="402336"/>
          </a:xfrm>
          <a:prstGeom prst="rect">
            <a:avLst/>
          </a:prstGeom>
        </p:spPr>
        <p:txBody>
          <a:bodyPr lIns="0" tIns="0" rIns="0" bIns="0">
            <a:noAutofit/>
          </a:bodyPr>
          <a:lstStyle/>
          <a:p>
            <a:pPr indent="0" algn="just">
              <a:spcBef>
                <a:spcPts val="1260"/>
              </a:spcBef>
              <a:spcAft>
                <a:spcPts val="840"/>
              </a:spcAft>
            </a:pPr>
            <a:r>
              <a:rPr lang="ru" sz="850">
                <a:latin typeface="Arial"/>
              </a:rPr>
              <a:t>Ход собрания:</a:t>
            </a:r>
          </a:p>
          <a:p>
            <a:pPr indent="0" algn="just"/>
            <a:r>
              <a:rPr lang="ru" sz="850">
                <a:latin typeface="Arial"/>
              </a:rPr>
              <a:t>1. Председателем собрания избрать:</a:t>
            </a:r>
          </a:p>
        </p:txBody>
      </p:sp>
      <p:sp>
        <p:nvSpPr>
          <p:cNvPr id="8" name="Прямоугольник 7"/>
          <p:cNvSpPr/>
          <p:nvPr/>
        </p:nvSpPr>
        <p:spPr>
          <a:xfrm>
            <a:off x="618744" y="5815584"/>
            <a:ext cx="1609344" cy="585216"/>
          </a:xfrm>
          <a:prstGeom prst="rect">
            <a:avLst/>
          </a:prstGeom>
        </p:spPr>
        <p:txBody>
          <a:bodyPr lIns="0" tIns="0" rIns="0" bIns="0">
            <a:noAutofit/>
          </a:bodyPr>
          <a:lstStyle/>
          <a:p>
            <a:pPr indent="0" algn="just"/>
            <a:r>
              <a:rPr lang="ru" sz="850">
                <a:latin typeface="Arial"/>
              </a:rPr>
              <a:t>секретарем:_</a:t>
            </a:r>
          </a:p>
          <a:p>
            <a:pPr indent="0" algn="just"/>
            <a:r>
              <a:rPr lang="ru" sz="850">
                <a:latin typeface="Arial"/>
              </a:rPr>
              <a:t>Проголосовали:</a:t>
            </a:r>
          </a:p>
          <a:p>
            <a:pPr indent="0" algn="just"/>
            <a:r>
              <a:rPr lang="ru" sz="850">
                <a:latin typeface="Arial"/>
              </a:rPr>
              <a:t>“за” -_человек; “против" -</a:t>
            </a:r>
          </a:p>
        </p:txBody>
      </p:sp>
      <p:sp>
        <p:nvSpPr>
          <p:cNvPr id="9" name="Прямоугольник 8"/>
          <p:cNvSpPr/>
          <p:nvPr/>
        </p:nvSpPr>
        <p:spPr>
          <a:xfrm>
            <a:off x="618744" y="6550152"/>
            <a:ext cx="1609344" cy="124968"/>
          </a:xfrm>
          <a:prstGeom prst="rect">
            <a:avLst/>
          </a:prstGeom>
        </p:spPr>
        <p:txBody>
          <a:bodyPr wrap="none" lIns="0" tIns="0" rIns="0" bIns="0">
            <a:noAutofit/>
          </a:bodyPr>
          <a:lstStyle/>
          <a:p>
            <a:pPr indent="0"/>
            <a:r>
              <a:rPr lang="ru" sz="900" b="1">
                <a:latin typeface="Arial"/>
              </a:rPr>
              <a:t>Решение принято.</a:t>
            </a:r>
          </a:p>
        </p:txBody>
      </p:sp>
      <p:sp>
        <p:nvSpPr>
          <p:cNvPr id="10" name="Прямоугольник 9"/>
          <p:cNvSpPr/>
          <p:nvPr/>
        </p:nvSpPr>
        <p:spPr>
          <a:xfrm>
            <a:off x="2560320" y="5687568"/>
            <a:ext cx="1255776" cy="121920"/>
          </a:xfrm>
          <a:prstGeom prst="rect">
            <a:avLst/>
          </a:prstGeom>
        </p:spPr>
        <p:txBody>
          <a:bodyPr wrap="none" lIns="0" tIns="0" rIns="0" bIns="0">
            <a:noAutofit/>
          </a:bodyPr>
          <a:lstStyle/>
          <a:p>
            <a:pPr indent="0"/>
            <a:r>
              <a:rPr lang="ru" sz="700">
                <a:latin typeface="Arial"/>
              </a:rPr>
              <a:t>(ф.и.о., пасп. данные, адрес.)</a:t>
            </a:r>
          </a:p>
        </p:txBody>
      </p:sp>
      <p:sp>
        <p:nvSpPr>
          <p:cNvPr id="11" name="Прямоугольник 10"/>
          <p:cNvSpPr/>
          <p:nvPr/>
        </p:nvSpPr>
        <p:spPr>
          <a:xfrm>
            <a:off x="2560320" y="5916168"/>
            <a:ext cx="1255776" cy="121920"/>
          </a:xfrm>
          <a:prstGeom prst="rect">
            <a:avLst/>
          </a:prstGeom>
        </p:spPr>
        <p:txBody>
          <a:bodyPr wrap="none" lIns="0" tIns="0" rIns="0" bIns="0">
            <a:noAutofit/>
          </a:bodyPr>
          <a:lstStyle/>
          <a:p>
            <a:pPr indent="0"/>
            <a:r>
              <a:rPr lang="ru" sz="700">
                <a:latin typeface="Arial"/>
              </a:rPr>
              <a:t>(ф.и.о., пасп. данные, адрес.)</a:t>
            </a:r>
          </a:p>
        </p:txBody>
      </p:sp>
      <p:sp>
        <p:nvSpPr>
          <p:cNvPr id="12" name="Прямоугольник 11"/>
          <p:cNvSpPr/>
          <p:nvPr/>
        </p:nvSpPr>
        <p:spPr>
          <a:xfrm>
            <a:off x="2514600" y="6272784"/>
            <a:ext cx="1417320" cy="146304"/>
          </a:xfrm>
          <a:prstGeom prst="rect">
            <a:avLst/>
          </a:prstGeom>
        </p:spPr>
        <p:txBody>
          <a:bodyPr wrap="none" lIns="0" tIns="0" rIns="0" bIns="0">
            <a:noAutofit/>
          </a:bodyPr>
          <a:lstStyle/>
          <a:p>
            <a:pPr indent="0"/>
            <a:r>
              <a:rPr lang="ru" sz="900">
                <a:latin typeface="Arial"/>
              </a:rPr>
              <a:t>человек; “воздержались” -</a:t>
            </a:r>
          </a:p>
        </p:txBody>
      </p:sp>
      <p:sp>
        <p:nvSpPr>
          <p:cNvPr id="13" name="Прямоугольник 12"/>
          <p:cNvSpPr/>
          <p:nvPr/>
        </p:nvSpPr>
        <p:spPr>
          <a:xfrm>
            <a:off x="4218432" y="6297168"/>
            <a:ext cx="481584" cy="100584"/>
          </a:xfrm>
          <a:prstGeom prst="rect">
            <a:avLst/>
          </a:prstGeom>
        </p:spPr>
        <p:txBody>
          <a:bodyPr wrap="none" lIns="0" tIns="0" rIns="0" bIns="0">
            <a:noAutofit/>
          </a:bodyPr>
          <a:lstStyle/>
          <a:p>
            <a:pPr indent="0"/>
            <a:r>
              <a:rPr lang="ru" sz="900">
                <a:latin typeface="Arial"/>
              </a:rPr>
              <a:t>человек.</a:t>
            </a:r>
          </a:p>
        </p:txBody>
      </p:sp>
      <p:sp>
        <p:nvSpPr>
          <p:cNvPr id="14" name="Прямоугольник 13"/>
          <p:cNvSpPr/>
          <p:nvPr/>
        </p:nvSpPr>
        <p:spPr>
          <a:xfrm>
            <a:off x="4230624" y="7123176"/>
            <a:ext cx="158496" cy="124968"/>
          </a:xfrm>
          <a:prstGeom prst="rect">
            <a:avLst/>
          </a:prstGeom>
          <a:solidFill>
            <a:srgbClr val="374289"/>
          </a:solidFill>
        </p:spPr>
        <p:txBody>
          <a:bodyPr wrap="none" lIns="0" tIns="0" rIns="0" bIns="0">
            <a:noAutofit/>
          </a:bodyPr>
          <a:lstStyle/>
          <a:p>
            <a:pPr indent="0"/>
            <a:r>
              <a:rPr lang="ru" sz="900">
                <a:solidFill>
                  <a:srgbClr val="FFFFFF"/>
                </a:solidFill>
                <a:latin typeface="Arial"/>
              </a:rPr>
              <a:t>26</a:t>
            </a: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6" name="Рисунок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3" y="6725031"/>
            <a:ext cx="5412868" cy="593217"/>
          </a:xfrm>
          <a:prstGeom prst="rect">
            <a:avLst/>
          </a:prstGeom>
        </p:spPr>
      </p:pic>
      <p:sp>
        <p:nvSpPr>
          <p:cNvPr id="17" name="TextBox 16"/>
          <p:cNvSpPr txBox="1"/>
          <p:nvPr/>
        </p:nvSpPr>
        <p:spPr>
          <a:xfrm>
            <a:off x="2736761" y="598434"/>
            <a:ext cx="316112" cy="246221"/>
          </a:xfrm>
          <a:prstGeom prst="rect">
            <a:avLst/>
          </a:prstGeom>
          <a:noFill/>
        </p:spPr>
        <p:txBody>
          <a:bodyPr wrap="none" rtlCol="0">
            <a:spAutoFit/>
          </a:bodyPr>
          <a:lstStyle/>
          <a:p>
            <a:r>
              <a:rPr lang="ru-RU" sz="1000" dirty="0" smtClean="0">
                <a:solidFill>
                  <a:srgbClr val="0070C0"/>
                </a:solidFill>
              </a:rPr>
              <a:t>27</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Прямоугольник 2"/>
          <p:cNvSpPr/>
          <p:nvPr/>
        </p:nvSpPr>
        <p:spPr>
          <a:xfrm>
            <a:off x="533400" y="643128"/>
            <a:ext cx="4239768" cy="3032760"/>
          </a:xfrm>
          <a:prstGeom prst="rect">
            <a:avLst/>
          </a:prstGeom>
        </p:spPr>
        <p:txBody>
          <a:bodyPr lIns="0" tIns="0" rIns="0" bIns="0">
            <a:noAutofit/>
          </a:bodyPr>
          <a:lstStyle/>
          <a:p>
            <a:pPr indent="0" algn="just">
              <a:spcBef>
                <a:spcPts val="630"/>
              </a:spcBef>
            </a:pPr>
            <a:r>
              <a:rPr lang="ru" sz="850" dirty="0">
                <a:latin typeface="Arial"/>
              </a:rPr>
              <a:t>Утвердить предложенную повестку собрания, и регламент - </a:t>
            </a:r>
            <a:r>
              <a:rPr lang="ru" sz="850" dirty="0" smtClean="0">
                <a:latin typeface="Arial"/>
              </a:rPr>
              <a:t>___</a:t>
            </a:r>
            <a:r>
              <a:rPr lang="ru" sz="850" dirty="0">
                <a:latin typeface="Arial"/>
              </a:rPr>
              <a:t>мин. на</a:t>
            </a:r>
          </a:p>
          <a:p>
            <a:pPr indent="0" algn="just">
              <a:spcAft>
                <a:spcPts val="630"/>
              </a:spcAft>
            </a:pPr>
            <a:r>
              <a:rPr lang="ru" sz="850" dirty="0">
                <a:latin typeface="Arial"/>
              </a:rPr>
              <a:t>выступление.</a:t>
            </a:r>
          </a:p>
          <a:p>
            <a:pPr indent="0" algn="just"/>
            <a:r>
              <a:rPr lang="ru" sz="850" dirty="0">
                <a:latin typeface="Arial"/>
              </a:rPr>
              <a:t>Проголосовали:</a:t>
            </a:r>
          </a:p>
          <a:p>
            <a:pPr indent="0" algn="just">
              <a:lnSpc>
                <a:spcPts val="2016"/>
              </a:lnSpc>
            </a:pPr>
            <a:r>
              <a:rPr lang="ru" sz="850" dirty="0">
                <a:latin typeface="Arial"/>
              </a:rPr>
              <a:t>“за” -_человек; “против” -_человек; “воздержались” -_человек.</a:t>
            </a:r>
          </a:p>
          <a:p>
            <a:pPr indent="0" algn="just">
              <a:lnSpc>
                <a:spcPts val="2016"/>
              </a:lnSpc>
            </a:pPr>
            <a:r>
              <a:rPr lang="ru" sz="900" b="1" dirty="0">
                <a:latin typeface="Arial"/>
              </a:rPr>
              <a:t>Решение принято.</a:t>
            </a:r>
          </a:p>
          <a:p>
            <a:pPr indent="0" algn="just">
              <a:lnSpc>
                <a:spcPts val="2016"/>
              </a:lnSpc>
            </a:pPr>
            <a:r>
              <a:rPr lang="ru" sz="850" dirty="0">
                <a:latin typeface="Arial"/>
              </a:rPr>
              <a:t>2. </a:t>
            </a:r>
            <a:r>
              <a:rPr lang="ru" sz="850" dirty="0" smtClean="0">
                <a:latin typeface="Arial"/>
              </a:rPr>
              <a:t>___________предложил </a:t>
            </a:r>
            <a:r>
              <a:rPr lang="ru" sz="850" dirty="0">
                <a:latin typeface="Arial"/>
              </a:rPr>
              <a:t>принять решение о создании ТОС в</a:t>
            </a:r>
          </a:p>
          <a:p>
            <a:pPr indent="0" algn="just">
              <a:spcAft>
                <a:spcPts val="1260"/>
              </a:spcAft>
            </a:pPr>
            <a:r>
              <a:rPr lang="ru" sz="850" dirty="0">
                <a:latin typeface="Arial"/>
              </a:rPr>
              <a:t>границах</a:t>
            </a:r>
            <a:r>
              <a:rPr lang="ru" sz="850" dirty="0" smtClean="0">
                <a:latin typeface="Arial"/>
              </a:rPr>
              <a:t>:_______________________________________________________</a:t>
            </a:r>
            <a:endParaRPr lang="ru" sz="850" dirty="0">
              <a:latin typeface="Arial"/>
            </a:endParaRPr>
          </a:p>
          <a:p>
            <a:pPr indent="0" algn="ctr">
              <a:spcAft>
                <a:spcPts val="630"/>
              </a:spcAft>
            </a:pPr>
            <a:r>
              <a:rPr lang="ru" sz="700" dirty="0">
                <a:latin typeface="Arial"/>
              </a:rPr>
              <a:t>(название улиц, №№ домов, №№ подъездов)</a:t>
            </a:r>
          </a:p>
          <a:p>
            <a:pPr indent="0" algn="just"/>
            <a:r>
              <a:rPr lang="ru" sz="850" dirty="0">
                <a:latin typeface="Arial"/>
              </a:rPr>
              <a:t>Выступили:    </a:t>
            </a:r>
            <a:r>
              <a:rPr lang="ru" sz="700" dirty="0">
                <a:latin typeface="Arial"/>
              </a:rPr>
              <a:t>(ф.и.о., адрес.)</a:t>
            </a:r>
          </a:p>
          <a:p>
            <a:pPr indent="0" algn="just">
              <a:lnSpc>
                <a:spcPts val="2016"/>
              </a:lnSpc>
            </a:pPr>
            <a:r>
              <a:rPr lang="ru" sz="700" b="1" dirty="0">
                <a:latin typeface="Century Gothic"/>
              </a:rPr>
              <a:t>1</a:t>
            </a:r>
            <a:r>
              <a:rPr lang="ru" sz="600" dirty="0">
                <a:latin typeface="Courier New"/>
              </a:rPr>
              <a:t>._</a:t>
            </a:r>
          </a:p>
          <a:p>
            <a:pPr indent="0" algn="just">
              <a:lnSpc>
                <a:spcPts val="2016"/>
              </a:lnSpc>
            </a:pPr>
            <a:r>
              <a:rPr lang="ru" sz="900" b="1" dirty="0">
                <a:latin typeface="Arial"/>
              </a:rPr>
              <a:t>2</a:t>
            </a:r>
            <a:r>
              <a:rPr lang="ru" sz="950" dirty="0">
                <a:latin typeface="Arial"/>
              </a:rPr>
              <a:t>.</a:t>
            </a:r>
          </a:p>
          <a:p>
            <a:pPr indent="0" algn="just">
              <a:lnSpc>
                <a:spcPts val="2016"/>
              </a:lnSpc>
            </a:pPr>
            <a:r>
              <a:rPr lang="ru" sz="850" dirty="0">
                <a:latin typeface="Arial"/>
              </a:rPr>
              <a:t>3.</a:t>
            </a:r>
          </a:p>
          <a:p>
            <a:pPr indent="0" algn="just">
              <a:lnSpc>
                <a:spcPts val="2016"/>
              </a:lnSpc>
            </a:pPr>
            <a:r>
              <a:rPr lang="ru" sz="850" dirty="0">
                <a:latin typeface="Arial"/>
              </a:rPr>
              <a:t>4.</a:t>
            </a:r>
          </a:p>
          <a:p>
            <a:pPr indent="0" algn="just">
              <a:lnSpc>
                <a:spcPts val="2016"/>
              </a:lnSpc>
              <a:spcAft>
                <a:spcPts val="630"/>
              </a:spcAft>
            </a:pPr>
            <a:r>
              <a:rPr lang="ru" sz="850" dirty="0">
                <a:latin typeface="Arial"/>
              </a:rPr>
              <a:t>5.</a:t>
            </a:r>
          </a:p>
        </p:txBody>
      </p:sp>
      <p:sp>
        <p:nvSpPr>
          <p:cNvPr id="4" name="Прямоугольник 3"/>
          <p:cNvSpPr/>
          <p:nvPr/>
        </p:nvSpPr>
        <p:spPr>
          <a:xfrm>
            <a:off x="533400" y="3934968"/>
            <a:ext cx="4239768" cy="1167384"/>
          </a:xfrm>
          <a:prstGeom prst="rect">
            <a:avLst/>
          </a:prstGeom>
        </p:spPr>
        <p:txBody>
          <a:bodyPr lIns="0" tIns="0" rIns="0" bIns="0">
            <a:noAutofit/>
          </a:bodyPr>
          <a:lstStyle/>
          <a:p>
            <a:pPr indent="0" algn="just">
              <a:lnSpc>
                <a:spcPts val="2016"/>
              </a:lnSpc>
              <a:spcBef>
                <a:spcPts val="630"/>
              </a:spcBef>
            </a:pPr>
            <a:r>
              <a:rPr lang="ru" sz="850" dirty="0">
                <a:latin typeface="Arial"/>
              </a:rPr>
              <a:t>Проголосовали:</a:t>
            </a:r>
          </a:p>
          <a:p>
            <a:pPr indent="0" algn="just">
              <a:lnSpc>
                <a:spcPts val="2016"/>
              </a:lnSpc>
            </a:pPr>
            <a:r>
              <a:rPr lang="ru" sz="850" dirty="0">
                <a:latin typeface="Arial"/>
              </a:rPr>
              <a:t>“за” -_человек; “против” -_человек; “воздержались” -_человек.</a:t>
            </a:r>
          </a:p>
          <a:p>
            <a:pPr indent="0" algn="just">
              <a:lnSpc>
                <a:spcPts val="2016"/>
              </a:lnSpc>
            </a:pPr>
            <a:r>
              <a:rPr lang="ru" sz="900" b="1" dirty="0">
                <a:latin typeface="Arial"/>
              </a:rPr>
              <a:t>Решение принято.</a:t>
            </a:r>
          </a:p>
          <a:p>
            <a:pPr indent="0" algn="just">
              <a:lnSpc>
                <a:spcPts val="1008"/>
              </a:lnSpc>
            </a:pPr>
            <a:r>
              <a:rPr lang="ru" sz="850" dirty="0">
                <a:latin typeface="Arial"/>
              </a:rPr>
              <a:t>3. </a:t>
            </a:r>
            <a:r>
              <a:rPr lang="ru" sz="850" dirty="0" smtClean="0">
                <a:latin typeface="Arial"/>
              </a:rPr>
              <a:t>____________________________ </a:t>
            </a:r>
            <a:r>
              <a:rPr lang="ru" sz="850" dirty="0">
                <a:latin typeface="Arial"/>
              </a:rPr>
              <a:t>предложил проголосовать за</a:t>
            </a:r>
          </a:p>
          <a:p>
            <a:pPr indent="0" algn="just">
              <a:lnSpc>
                <a:spcPts val="1008"/>
              </a:lnSpc>
              <a:spcAft>
                <a:spcPts val="1260"/>
              </a:spcAft>
            </a:pPr>
            <a:r>
              <a:rPr lang="ru" sz="850" dirty="0">
                <a:latin typeface="Arial"/>
              </a:rPr>
              <a:t>принятие проекта Устава местного органа общественной самодеятельности Территориального общественного самоуправления</a:t>
            </a:r>
          </a:p>
        </p:txBody>
      </p:sp>
      <p:sp>
        <p:nvSpPr>
          <p:cNvPr id="5" name="Прямоугольник 4"/>
          <p:cNvSpPr/>
          <p:nvPr/>
        </p:nvSpPr>
        <p:spPr>
          <a:xfrm>
            <a:off x="533400" y="5340096"/>
            <a:ext cx="4197096" cy="893064"/>
          </a:xfrm>
          <a:prstGeom prst="rect">
            <a:avLst/>
          </a:prstGeom>
        </p:spPr>
        <p:txBody>
          <a:bodyPr lIns="0" tIns="0" rIns="0" bIns="0">
            <a:noAutofit/>
          </a:bodyPr>
          <a:lstStyle/>
          <a:p>
            <a:pPr indent="0" algn="just">
              <a:lnSpc>
                <a:spcPts val="1008"/>
              </a:lnSpc>
              <a:spcBef>
                <a:spcPts val="1260"/>
              </a:spcBef>
            </a:pPr>
            <a:r>
              <a:rPr lang="ru" sz="850">
                <a:latin typeface="Arial"/>
              </a:rPr>
              <a:t>Выступили:    </a:t>
            </a:r>
            <a:r>
              <a:rPr lang="ru" sz="700">
                <a:latin typeface="Arial"/>
              </a:rPr>
              <a:t>(ф.и.о., адрес.)</a:t>
            </a:r>
          </a:p>
          <a:p>
            <a:pPr indent="0" algn="just">
              <a:lnSpc>
                <a:spcPts val="1008"/>
              </a:lnSpc>
            </a:pPr>
            <a:r>
              <a:rPr lang="ru" sz="900" b="1">
                <a:latin typeface="Arial"/>
              </a:rPr>
              <a:t>1</a:t>
            </a:r>
            <a:r>
              <a:rPr lang="ru" sz="950">
                <a:latin typeface="Arial"/>
              </a:rPr>
              <a:t>._</a:t>
            </a:r>
          </a:p>
          <a:p>
            <a:pPr indent="0" algn="just">
              <a:lnSpc>
                <a:spcPts val="1008"/>
              </a:lnSpc>
            </a:pPr>
            <a:r>
              <a:rPr lang="ru" sz="900" b="1">
                <a:latin typeface="Arial"/>
              </a:rPr>
              <a:t>2</a:t>
            </a:r>
            <a:r>
              <a:rPr lang="ru" sz="900">
                <a:latin typeface="Arial"/>
              </a:rPr>
              <a:t>._</a:t>
            </a:r>
          </a:p>
          <a:p>
            <a:pPr indent="0" algn="just">
              <a:lnSpc>
                <a:spcPts val="1008"/>
              </a:lnSpc>
            </a:pPr>
            <a:r>
              <a:rPr lang="ru" sz="850">
                <a:latin typeface="Arial"/>
              </a:rPr>
              <a:t>3. _</a:t>
            </a:r>
          </a:p>
          <a:p>
            <a:pPr indent="0" algn="just">
              <a:lnSpc>
                <a:spcPts val="1008"/>
              </a:lnSpc>
            </a:pPr>
            <a:r>
              <a:rPr lang="ru" sz="850">
                <a:latin typeface="Arial"/>
              </a:rPr>
              <a:t>4. _</a:t>
            </a:r>
          </a:p>
          <a:p>
            <a:pPr indent="0" algn="just">
              <a:lnSpc>
                <a:spcPts val="1008"/>
              </a:lnSpc>
            </a:pPr>
            <a:r>
              <a:rPr lang="ru" sz="850">
                <a:latin typeface="Arial"/>
              </a:rPr>
              <a:t>5. _</a:t>
            </a:r>
          </a:p>
          <a:p>
            <a:pPr indent="0" algn="just">
              <a:lnSpc>
                <a:spcPts val="1008"/>
              </a:lnSpc>
              <a:spcAft>
                <a:spcPts val="630"/>
              </a:spcAft>
            </a:pPr>
            <a:r>
              <a:rPr lang="ru" sz="850">
                <a:latin typeface="Arial"/>
              </a:rPr>
              <a:t>Проголосовали:</a:t>
            </a:r>
          </a:p>
        </p:txBody>
      </p:sp>
      <p:sp>
        <p:nvSpPr>
          <p:cNvPr id="6" name="Прямоугольник 5"/>
          <p:cNvSpPr/>
          <p:nvPr/>
        </p:nvSpPr>
        <p:spPr>
          <a:xfrm>
            <a:off x="533400" y="6379464"/>
            <a:ext cx="4197096" cy="109728"/>
          </a:xfrm>
          <a:prstGeom prst="rect">
            <a:avLst/>
          </a:prstGeom>
        </p:spPr>
        <p:txBody>
          <a:bodyPr wrap="none" lIns="0" tIns="0" rIns="0" bIns="0">
            <a:noAutofit/>
          </a:bodyPr>
          <a:lstStyle/>
          <a:p>
            <a:pPr indent="0" algn="just">
              <a:spcBef>
                <a:spcPts val="630"/>
              </a:spcBef>
              <a:spcAft>
                <a:spcPts val="630"/>
              </a:spcAft>
            </a:pPr>
            <a:r>
              <a:rPr lang="ru" sz="900">
                <a:latin typeface="Arial"/>
              </a:rPr>
              <a:t>“за” -_человек; “против” -_человек; “воздержались” -_человек.</a:t>
            </a:r>
          </a:p>
        </p:txBody>
      </p:sp>
      <p:sp>
        <p:nvSpPr>
          <p:cNvPr id="7" name="Прямоугольник 6"/>
          <p:cNvSpPr/>
          <p:nvPr/>
        </p:nvSpPr>
        <p:spPr>
          <a:xfrm>
            <a:off x="533400" y="6635496"/>
            <a:ext cx="4197096" cy="124968"/>
          </a:xfrm>
          <a:prstGeom prst="rect">
            <a:avLst/>
          </a:prstGeom>
        </p:spPr>
        <p:txBody>
          <a:bodyPr wrap="none" lIns="0" tIns="0" rIns="0" bIns="0">
            <a:noAutofit/>
          </a:bodyPr>
          <a:lstStyle/>
          <a:p>
            <a:pPr indent="0" algn="just">
              <a:spcBef>
                <a:spcPts val="630"/>
              </a:spcBef>
            </a:pPr>
            <a:r>
              <a:rPr lang="ru" sz="900" b="1">
                <a:latin typeface="Arial"/>
              </a:rPr>
              <a:t>Решение принято.</a:t>
            </a:r>
          </a:p>
        </p:txBody>
      </p:sp>
      <p:sp>
        <p:nvSpPr>
          <p:cNvPr id="8" name="Прямоугольник 7"/>
          <p:cNvSpPr/>
          <p:nvPr/>
        </p:nvSpPr>
        <p:spPr>
          <a:xfrm>
            <a:off x="1042416" y="7123176"/>
            <a:ext cx="158496" cy="121920"/>
          </a:xfrm>
          <a:prstGeom prst="rect">
            <a:avLst/>
          </a:prstGeom>
          <a:solidFill>
            <a:srgbClr val="374289"/>
          </a:solidFill>
        </p:spPr>
        <p:txBody>
          <a:bodyPr wrap="none" lIns="0" tIns="0" rIns="0" bIns="0">
            <a:noAutofit/>
          </a:bodyPr>
          <a:lstStyle/>
          <a:p>
            <a:pPr indent="0"/>
            <a:r>
              <a:rPr lang="ru" sz="900" dirty="0" smtClean="0">
                <a:solidFill>
                  <a:srgbClr val="FFFFFF"/>
                </a:solidFill>
                <a:latin typeface="Arial"/>
              </a:rPr>
              <a:t>7</a:t>
            </a:r>
            <a:endParaRPr lang="ru" sz="900" dirty="0">
              <a:solidFill>
                <a:srgbClr val="FFFFFF"/>
              </a:solidFill>
              <a:latin typeface="Arial"/>
            </a:endParaRPr>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11" name="Рисунок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2" name="TextBox 1"/>
          <p:cNvSpPr txBox="1"/>
          <p:nvPr/>
        </p:nvSpPr>
        <p:spPr>
          <a:xfrm>
            <a:off x="2768958" y="463639"/>
            <a:ext cx="316112" cy="246221"/>
          </a:xfrm>
          <a:prstGeom prst="rect">
            <a:avLst/>
          </a:prstGeom>
          <a:noFill/>
        </p:spPr>
        <p:txBody>
          <a:bodyPr wrap="none" rtlCol="0">
            <a:spAutoFit/>
          </a:bodyPr>
          <a:lstStyle/>
          <a:p>
            <a:r>
              <a:rPr lang="ru-RU" sz="1000" dirty="0" smtClean="0">
                <a:solidFill>
                  <a:srgbClr val="0070C0"/>
                </a:solidFill>
              </a:rPr>
              <a:t>28</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652272" y="637032"/>
            <a:ext cx="4236720" cy="630936"/>
          </a:xfrm>
          <a:prstGeom prst="rect">
            <a:avLst/>
          </a:prstGeom>
        </p:spPr>
        <p:txBody>
          <a:bodyPr lIns="0" tIns="0" rIns="0" bIns="0">
            <a:noAutofit/>
          </a:bodyPr>
          <a:lstStyle/>
          <a:p>
            <a:pPr indent="0" algn="just"/>
            <a:r>
              <a:rPr lang="ru" sz="850" dirty="0">
                <a:latin typeface="Arial"/>
              </a:rPr>
              <a:t>4</a:t>
            </a:r>
            <a:r>
              <a:rPr lang="ru" sz="850" dirty="0" smtClean="0">
                <a:latin typeface="Arial"/>
              </a:rPr>
              <a:t>.___________________предложил </a:t>
            </a:r>
            <a:r>
              <a:rPr lang="ru" sz="850" dirty="0">
                <a:latin typeface="Arial"/>
              </a:rPr>
              <a:t>проголосовать за принятие</a:t>
            </a:r>
          </a:p>
          <a:p>
            <a:pPr indent="0" algn="just">
              <a:spcAft>
                <a:spcPts val="840"/>
              </a:spcAft>
            </a:pPr>
            <a:r>
              <a:rPr lang="ru" sz="850" dirty="0">
                <a:latin typeface="Arial"/>
              </a:rPr>
              <a:t>проекта решения Совета МО по установлению (изменению) границ ТОС.</a:t>
            </a:r>
          </a:p>
          <a:p>
            <a:pPr indent="0" algn="just"/>
            <a:r>
              <a:rPr lang="ru" sz="850" dirty="0">
                <a:latin typeface="Arial"/>
              </a:rPr>
              <a:t>Выступили:    </a:t>
            </a:r>
            <a:r>
              <a:rPr lang="ru" sz="700" dirty="0">
                <a:latin typeface="Arial"/>
              </a:rPr>
              <a:t>(ф.и.о., адрес.)</a:t>
            </a:r>
          </a:p>
          <a:p>
            <a:pPr indent="0" algn="just">
              <a:spcAft>
                <a:spcPts val="2100"/>
              </a:spcAft>
            </a:pPr>
            <a:r>
              <a:rPr lang="ru" sz="700" b="1" dirty="0">
                <a:latin typeface="Century Gothic"/>
              </a:rPr>
              <a:t>1</a:t>
            </a:r>
            <a:r>
              <a:rPr lang="ru" sz="600" dirty="0">
                <a:latin typeface="Courier New"/>
              </a:rPr>
              <a:t>._</a:t>
            </a:r>
          </a:p>
        </p:txBody>
      </p:sp>
      <p:sp>
        <p:nvSpPr>
          <p:cNvPr id="3" name="Прямоугольник 2"/>
          <p:cNvSpPr/>
          <p:nvPr/>
        </p:nvSpPr>
        <p:spPr>
          <a:xfrm>
            <a:off x="655320" y="1402080"/>
            <a:ext cx="121920" cy="121920"/>
          </a:xfrm>
          <a:prstGeom prst="rect">
            <a:avLst/>
          </a:prstGeom>
        </p:spPr>
        <p:txBody>
          <a:bodyPr wrap="none" lIns="0" tIns="0" rIns="0" bIns="0">
            <a:noAutofit/>
          </a:bodyPr>
          <a:lstStyle/>
          <a:p>
            <a:pPr indent="0"/>
            <a:r>
              <a:rPr lang="ru" sz="900">
                <a:latin typeface="Arial"/>
              </a:rPr>
              <a:t>2.</a:t>
            </a:r>
          </a:p>
        </p:txBody>
      </p:sp>
      <p:sp>
        <p:nvSpPr>
          <p:cNvPr id="4" name="Прямоугольник 3"/>
          <p:cNvSpPr/>
          <p:nvPr/>
        </p:nvSpPr>
        <p:spPr>
          <a:xfrm>
            <a:off x="655320" y="1658112"/>
            <a:ext cx="121920" cy="121920"/>
          </a:xfrm>
          <a:prstGeom prst="rect">
            <a:avLst/>
          </a:prstGeom>
        </p:spPr>
        <p:txBody>
          <a:bodyPr wrap="none" lIns="0" tIns="0" rIns="0" bIns="0">
            <a:noAutofit/>
          </a:bodyPr>
          <a:lstStyle/>
          <a:p>
            <a:pPr indent="0" algn="just">
              <a:spcBef>
                <a:spcPts val="2100"/>
              </a:spcBef>
              <a:spcAft>
                <a:spcPts val="840"/>
              </a:spcAft>
            </a:pPr>
            <a:r>
              <a:rPr lang="ru" sz="850">
                <a:latin typeface="Arial"/>
              </a:rPr>
              <a:t>3.</a:t>
            </a:r>
          </a:p>
        </p:txBody>
      </p:sp>
      <p:sp>
        <p:nvSpPr>
          <p:cNvPr id="5" name="Прямоугольник 4"/>
          <p:cNvSpPr/>
          <p:nvPr/>
        </p:nvSpPr>
        <p:spPr>
          <a:xfrm>
            <a:off x="652272" y="1914144"/>
            <a:ext cx="124968" cy="121920"/>
          </a:xfrm>
          <a:prstGeom prst="rect">
            <a:avLst/>
          </a:prstGeom>
        </p:spPr>
        <p:txBody>
          <a:bodyPr wrap="none" lIns="0" tIns="0" rIns="0" bIns="0">
            <a:noAutofit/>
          </a:bodyPr>
          <a:lstStyle/>
          <a:p>
            <a:pPr indent="0" algn="just">
              <a:spcBef>
                <a:spcPts val="840"/>
              </a:spcBef>
              <a:spcAft>
                <a:spcPts val="840"/>
              </a:spcAft>
            </a:pPr>
            <a:r>
              <a:rPr lang="ru" sz="850">
                <a:latin typeface="Arial"/>
              </a:rPr>
              <a:t>4.</a:t>
            </a:r>
          </a:p>
        </p:txBody>
      </p:sp>
      <p:sp>
        <p:nvSpPr>
          <p:cNvPr id="6" name="Прямоугольник 5"/>
          <p:cNvSpPr/>
          <p:nvPr/>
        </p:nvSpPr>
        <p:spPr>
          <a:xfrm>
            <a:off x="655320" y="2170176"/>
            <a:ext cx="121920" cy="121920"/>
          </a:xfrm>
          <a:prstGeom prst="rect">
            <a:avLst/>
          </a:prstGeom>
        </p:spPr>
        <p:txBody>
          <a:bodyPr wrap="none" lIns="0" tIns="0" rIns="0" bIns="0">
            <a:noAutofit/>
          </a:bodyPr>
          <a:lstStyle/>
          <a:p>
            <a:pPr indent="0" algn="just">
              <a:spcBef>
                <a:spcPts val="840"/>
              </a:spcBef>
              <a:spcAft>
                <a:spcPts val="1470"/>
              </a:spcAft>
            </a:pPr>
            <a:r>
              <a:rPr lang="ru" sz="850">
                <a:latin typeface="Arial"/>
              </a:rPr>
              <a:t>5.</a:t>
            </a:r>
          </a:p>
        </p:txBody>
      </p:sp>
      <p:sp>
        <p:nvSpPr>
          <p:cNvPr id="7" name="Прямоугольник 6"/>
          <p:cNvSpPr/>
          <p:nvPr/>
        </p:nvSpPr>
        <p:spPr>
          <a:xfrm>
            <a:off x="655320" y="2551176"/>
            <a:ext cx="4206240" cy="399288"/>
          </a:xfrm>
          <a:prstGeom prst="rect">
            <a:avLst/>
          </a:prstGeom>
        </p:spPr>
        <p:txBody>
          <a:bodyPr lIns="0" tIns="0" rIns="0" bIns="0">
            <a:noAutofit/>
          </a:bodyPr>
          <a:lstStyle/>
          <a:p>
            <a:pPr indent="0" algn="just">
              <a:spcBef>
                <a:spcPts val="1470"/>
              </a:spcBef>
              <a:spcAft>
                <a:spcPts val="840"/>
              </a:spcAft>
            </a:pPr>
            <a:r>
              <a:rPr lang="ru" sz="850">
                <a:latin typeface="Arial"/>
              </a:rPr>
              <a:t>Проголосовали:</a:t>
            </a:r>
          </a:p>
          <a:p>
            <a:pPr indent="0" algn="just">
              <a:spcAft>
                <a:spcPts val="840"/>
              </a:spcAft>
            </a:pPr>
            <a:r>
              <a:rPr lang="ru" sz="850">
                <a:latin typeface="Arial"/>
              </a:rPr>
              <a:t>“за” -_человек; “против” -_человек; “воздержались” -_человек.</a:t>
            </a:r>
          </a:p>
        </p:txBody>
      </p:sp>
      <p:sp>
        <p:nvSpPr>
          <p:cNvPr id="8" name="Прямоугольник 7"/>
          <p:cNvSpPr/>
          <p:nvPr/>
        </p:nvSpPr>
        <p:spPr>
          <a:xfrm>
            <a:off x="661416" y="3063240"/>
            <a:ext cx="1054608" cy="143256"/>
          </a:xfrm>
          <a:prstGeom prst="rect">
            <a:avLst/>
          </a:prstGeom>
        </p:spPr>
        <p:txBody>
          <a:bodyPr wrap="none" lIns="0" tIns="0" rIns="0" bIns="0">
            <a:noAutofit/>
          </a:bodyPr>
          <a:lstStyle/>
          <a:p>
            <a:pPr indent="0" algn="just">
              <a:spcBef>
                <a:spcPts val="840"/>
              </a:spcBef>
              <a:spcAft>
                <a:spcPts val="840"/>
              </a:spcAft>
            </a:pPr>
            <a:r>
              <a:rPr lang="ru" sz="900" b="1">
                <a:latin typeface="Arial"/>
              </a:rPr>
              <a:t>Решение принято.</a:t>
            </a:r>
          </a:p>
        </p:txBody>
      </p:sp>
      <p:sp>
        <p:nvSpPr>
          <p:cNvPr id="9" name="Прямоугольник 8"/>
          <p:cNvSpPr/>
          <p:nvPr/>
        </p:nvSpPr>
        <p:spPr>
          <a:xfrm>
            <a:off x="655320" y="3319272"/>
            <a:ext cx="1060704" cy="115824"/>
          </a:xfrm>
          <a:prstGeom prst="rect">
            <a:avLst/>
          </a:prstGeom>
        </p:spPr>
        <p:txBody>
          <a:bodyPr wrap="none" lIns="0" tIns="0" rIns="0" bIns="0">
            <a:noAutofit/>
          </a:bodyPr>
          <a:lstStyle/>
          <a:p>
            <a:pPr indent="0" algn="just">
              <a:spcBef>
                <a:spcPts val="840"/>
              </a:spcBef>
              <a:spcAft>
                <a:spcPts val="840"/>
              </a:spcAft>
            </a:pPr>
            <a:r>
              <a:rPr lang="ru" sz="850" dirty="0">
                <a:latin typeface="Arial"/>
              </a:rPr>
              <a:t>5</a:t>
            </a:r>
            <a:r>
              <a:rPr lang="ru" sz="850" dirty="0" smtClean="0">
                <a:latin typeface="Arial"/>
              </a:rPr>
              <a:t>.________________</a:t>
            </a:r>
            <a:endParaRPr lang="ru" sz="850" dirty="0">
              <a:latin typeface="Arial"/>
            </a:endParaRPr>
          </a:p>
        </p:txBody>
      </p:sp>
      <p:sp>
        <p:nvSpPr>
          <p:cNvPr id="10" name="Прямоугольник 9"/>
          <p:cNvSpPr/>
          <p:nvPr/>
        </p:nvSpPr>
        <p:spPr>
          <a:xfrm>
            <a:off x="658368" y="3569208"/>
            <a:ext cx="2560320" cy="249936"/>
          </a:xfrm>
          <a:prstGeom prst="rect">
            <a:avLst/>
          </a:prstGeom>
        </p:spPr>
        <p:txBody>
          <a:bodyPr lIns="0" tIns="0" rIns="0" bIns="0">
            <a:noAutofit/>
          </a:bodyPr>
          <a:lstStyle/>
          <a:p>
            <a:pPr indent="0" algn="r">
              <a:spcBef>
                <a:spcPts val="840"/>
              </a:spcBef>
            </a:pPr>
            <a:r>
              <a:rPr lang="ru" sz="700">
                <a:latin typeface="Arial"/>
              </a:rPr>
              <a:t>(ф.и.о., пасп. данные, адрес.)</a:t>
            </a:r>
          </a:p>
          <a:p>
            <a:pPr indent="0" algn="just">
              <a:spcAft>
                <a:spcPts val="840"/>
              </a:spcAft>
            </a:pPr>
            <a:r>
              <a:rPr lang="ru" sz="850">
                <a:latin typeface="Arial"/>
              </a:rPr>
              <a:t>на участие в процедуре регистрации устава ТОС</a:t>
            </a:r>
          </a:p>
        </p:txBody>
      </p:sp>
      <p:sp>
        <p:nvSpPr>
          <p:cNvPr id="11" name="Прямоугольник 10"/>
          <p:cNvSpPr/>
          <p:nvPr/>
        </p:nvSpPr>
        <p:spPr>
          <a:xfrm>
            <a:off x="1892164" y="3266884"/>
            <a:ext cx="2969396" cy="274320"/>
          </a:xfrm>
          <a:prstGeom prst="rect">
            <a:avLst/>
          </a:prstGeom>
        </p:spPr>
        <p:txBody>
          <a:bodyPr lIns="0" tIns="0" rIns="0" bIns="0">
            <a:noAutofit/>
          </a:bodyPr>
          <a:lstStyle/>
          <a:p>
            <a:pPr indent="0" algn="just">
              <a:lnSpc>
                <a:spcPts val="1008"/>
              </a:lnSpc>
            </a:pPr>
            <a:r>
              <a:rPr lang="ru" sz="850" dirty="0">
                <a:latin typeface="Arial"/>
              </a:rPr>
              <a:t>предложил избрать </a:t>
            </a:r>
            <a:r>
              <a:rPr lang="ru" sz="850" dirty="0" smtClean="0">
                <a:latin typeface="Arial"/>
              </a:rPr>
              <a:t>_______________уполномоченным</a:t>
            </a:r>
            <a:endParaRPr lang="ru" sz="850" dirty="0">
              <a:latin typeface="Arial"/>
            </a:endParaRPr>
          </a:p>
        </p:txBody>
      </p:sp>
      <p:sp>
        <p:nvSpPr>
          <p:cNvPr id="12" name="Прямоугольник 11"/>
          <p:cNvSpPr/>
          <p:nvPr/>
        </p:nvSpPr>
        <p:spPr>
          <a:xfrm>
            <a:off x="652272" y="3925824"/>
            <a:ext cx="4239768" cy="1426464"/>
          </a:xfrm>
          <a:prstGeom prst="rect">
            <a:avLst/>
          </a:prstGeom>
        </p:spPr>
        <p:txBody>
          <a:bodyPr lIns="0" tIns="0" rIns="0" bIns="0">
            <a:noAutofit/>
          </a:bodyPr>
          <a:lstStyle/>
          <a:p>
            <a:pPr indent="558800" algn="just">
              <a:lnSpc>
                <a:spcPts val="984"/>
              </a:lnSpc>
              <a:spcBef>
                <a:spcPts val="840"/>
              </a:spcBef>
            </a:pPr>
            <a:r>
              <a:rPr lang="ru" sz="850" dirty="0">
                <a:latin typeface="Arial"/>
              </a:rPr>
              <a:t>5.1.    Уполномочить лицо, ответственное за регистрацию Устава ТОС (новой редакции Устава ТОС), давать согласие на корректировку принятого предложения населения по границам </a:t>
            </a:r>
            <a:r>
              <a:rPr lang="ru" sz="850" dirty="0" smtClean="0">
                <a:latin typeface="Arial"/>
              </a:rPr>
              <a:t>местного органа </a:t>
            </a:r>
            <a:r>
              <a:rPr lang="ru" sz="850" dirty="0">
                <a:latin typeface="Arial"/>
              </a:rPr>
              <a:t>общественной самодеятельности территориального общественного самоуправления, не затрагивающую изменений данной территории по составу мест проживания граждан.</a:t>
            </a:r>
          </a:p>
          <a:p>
            <a:pPr indent="558800" algn="just">
              <a:lnSpc>
                <a:spcPts val="984"/>
              </a:lnSpc>
            </a:pPr>
            <a:r>
              <a:rPr lang="ru" sz="850" dirty="0">
                <a:latin typeface="Arial"/>
              </a:rPr>
              <a:t>5.2.    Ответственному за регистрацию Устава ТОС (новой редакции Устава ТОС) зарегистрировать его (ее) в Администрации МО в соответствии с Положением о территориальном общественном самоуправлении в МО.</a:t>
            </a:r>
          </a:p>
          <a:p>
            <a:pPr indent="558800" algn="just">
              <a:lnSpc>
                <a:spcPts val="984"/>
              </a:lnSpc>
              <a:spcAft>
                <a:spcPts val="840"/>
              </a:spcAft>
            </a:pPr>
            <a:r>
              <a:rPr lang="ru" sz="850" dirty="0">
                <a:latin typeface="Arial"/>
              </a:rPr>
              <a:t>После регистрации Устава ТОС в Администрации МО, обеспечить государственную регистрацию в соответствии с федеральным законодательством (при образовании ТОС как юридического лица).</a:t>
            </a:r>
          </a:p>
        </p:txBody>
      </p:sp>
      <p:sp>
        <p:nvSpPr>
          <p:cNvPr id="13" name="Прямоугольник 12"/>
          <p:cNvSpPr/>
          <p:nvPr/>
        </p:nvSpPr>
        <p:spPr>
          <a:xfrm>
            <a:off x="661416" y="5462016"/>
            <a:ext cx="1395984" cy="143256"/>
          </a:xfrm>
          <a:prstGeom prst="rect">
            <a:avLst/>
          </a:prstGeom>
        </p:spPr>
        <p:txBody>
          <a:bodyPr wrap="none" lIns="0" tIns="0" rIns="0" bIns="0">
            <a:noAutofit/>
          </a:bodyPr>
          <a:lstStyle/>
          <a:p>
            <a:pPr indent="0" algn="just">
              <a:spcBef>
                <a:spcPts val="840"/>
              </a:spcBef>
              <a:spcAft>
                <a:spcPts val="840"/>
              </a:spcAft>
            </a:pPr>
            <a:r>
              <a:rPr lang="ru" sz="850">
                <a:latin typeface="Arial"/>
              </a:rPr>
              <a:t>Выступили:    </a:t>
            </a:r>
            <a:r>
              <a:rPr lang="ru" sz="700">
                <a:latin typeface="Arial"/>
              </a:rPr>
              <a:t>(ф.и.о., адрес.)</a:t>
            </a:r>
          </a:p>
        </p:txBody>
      </p:sp>
      <p:sp>
        <p:nvSpPr>
          <p:cNvPr id="14" name="Прямоугольник 13"/>
          <p:cNvSpPr/>
          <p:nvPr/>
        </p:nvSpPr>
        <p:spPr>
          <a:xfrm>
            <a:off x="664464" y="5715000"/>
            <a:ext cx="112776" cy="121920"/>
          </a:xfrm>
          <a:prstGeom prst="rect">
            <a:avLst/>
          </a:prstGeom>
        </p:spPr>
        <p:txBody>
          <a:bodyPr wrap="none" lIns="0" tIns="0" rIns="0" bIns="0">
            <a:noAutofit/>
          </a:bodyPr>
          <a:lstStyle/>
          <a:p>
            <a:pPr indent="0" algn="just">
              <a:spcBef>
                <a:spcPts val="840"/>
              </a:spcBef>
              <a:spcAft>
                <a:spcPts val="840"/>
              </a:spcAft>
            </a:pPr>
            <a:r>
              <a:rPr lang="ru" sz="900" b="1">
                <a:latin typeface="Arial"/>
              </a:rPr>
              <a:t>1</a:t>
            </a:r>
            <a:r>
              <a:rPr lang="ru" sz="600">
                <a:latin typeface="Courier New"/>
              </a:rPr>
              <a:t>.</a:t>
            </a:r>
          </a:p>
        </p:txBody>
      </p:sp>
      <p:sp>
        <p:nvSpPr>
          <p:cNvPr id="15" name="Прямоугольник 14"/>
          <p:cNvSpPr/>
          <p:nvPr/>
        </p:nvSpPr>
        <p:spPr>
          <a:xfrm>
            <a:off x="655320" y="5971032"/>
            <a:ext cx="121920" cy="121920"/>
          </a:xfrm>
          <a:prstGeom prst="rect">
            <a:avLst/>
          </a:prstGeom>
        </p:spPr>
        <p:txBody>
          <a:bodyPr wrap="none" lIns="0" tIns="0" rIns="0" bIns="0">
            <a:noAutofit/>
          </a:bodyPr>
          <a:lstStyle/>
          <a:p>
            <a:pPr indent="0" algn="just">
              <a:spcBef>
                <a:spcPts val="840"/>
              </a:spcBef>
              <a:spcAft>
                <a:spcPts val="840"/>
              </a:spcAft>
            </a:pPr>
            <a:r>
              <a:rPr lang="ru" sz="900" b="1">
                <a:latin typeface="Arial"/>
              </a:rPr>
              <a:t>2</a:t>
            </a:r>
            <a:r>
              <a:rPr lang="ru" sz="900">
                <a:latin typeface="Arial"/>
              </a:rPr>
              <a:t>.</a:t>
            </a:r>
          </a:p>
        </p:txBody>
      </p:sp>
      <p:sp>
        <p:nvSpPr>
          <p:cNvPr id="16" name="Прямоугольник 15"/>
          <p:cNvSpPr/>
          <p:nvPr/>
        </p:nvSpPr>
        <p:spPr>
          <a:xfrm>
            <a:off x="655320" y="6227064"/>
            <a:ext cx="121920" cy="121920"/>
          </a:xfrm>
          <a:prstGeom prst="rect">
            <a:avLst/>
          </a:prstGeom>
        </p:spPr>
        <p:txBody>
          <a:bodyPr wrap="none" lIns="0" tIns="0" rIns="0" bIns="0">
            <a:noAutofit/>
          </a:bodyPr>
          <a:lstStyle/>
          <a:p>
            <a:pPr indent="0" algn="just">
              <a:spcBef>
                <a:spcPts val="840"/>
              </a:spcBef>
            </a:pPr>
            <a:r>
              <a:rPr lang="ru" sz="850">
                <a:latin typeface="Arial"/>
              </a:rPr>
              <a:t>3.</a:t>
            </a:r>
          </a:p>
        </p:txBody>
      </p:sp>
      <p:sp>
        <p:nvSpPr>
          <p:cNvPr id="17" name="Прямоугольник 16"/>
          <p:cNvSpPr/>
          <p:nvPr/>
        </p:nvSpPr>
        <p:spPr>
          <a:xfrm>
            <a:off x="4239768" y="7123176"/>
            <a:ext cx="158496" cy="124968"/>
          </a:xfrm>
          <a:prstGeom prst="rect">
            <a:avLst/>
          </a:prstGeom>
          <a:solidFill>
            <a:srgbClr val="374289"/>
          </a:solidFill>
        </p:spPr>
        <p:txBody>
          <a:bodyPr wrap="none" lIns="0" tIns="0" rIns="0" bIns="0">
            <a:noAutofit/>
          </a:bodyPr>
          <a:lstStyle/>
          <a:p>
            <a:pPr indent="0"/>
            <a:r>
              <a:rPr lang="ru" sz="900">
                <a:solidFill>
                  <a:srgbClr val="FFFFFF"/>
                </a:solidFill>
                <a:latin typeface="Arial"/>
              </a:rPr>
              <a:t>28</a:t>
            </a:r>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9759" y="181005"/>
            <a:ext cx="446993" cy="417429"/>
          </a:xfrm>
          <a:prstGeom prst="rect">
            <a:avLst/>
          </a:prstGeom>
        </p:spPr>
      </p:pic>
      <p:pic>
        <p:nvPicPr>
          <p:cNvPr id="20" name="Рисунок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86753"/>
            <a:ext cx="5412868" cy="593217"/>
          </a:xfrm>
          <a:prstGeom prst="rect">
            <a:avLst/>
          </a:prstGeom>
        </p:spPr>
      </p:pic>
      <p:sp>
        <p:nvSpPr>
          <p:cNvPr id="19" name="TextBox 18"/>
          <p:cNvSpPr txBox="1"/>
          <p:nvPr/>
        </p:nvSpPr>
        <p:spPr>
          <a:xfrm>
            <a:off x="2775397" y="412124"/>
            <a:ext cx="373488" cy="246221"/>
          </a:xfrm>
          <a:prstGeom prst="rect">
            <a:avLst/>
          </a:prstGeom>
          <a:noFill/>
        </p:spPr>
        <p:txBody>
          <a:bodyPr wrap="square" rtlCol="0">
            <a:spAutoFit/>
          </a:bodyPr>
          <a:lstStyle/>
          <a:p>
            <a:r>
              <a:rPr lang="ru-RU" sz="1000" dirty="0" smtClean="0">
                <a:solidFill>
                  <a:srgbClr val="0070C0"/>
                </a:solidFill>
              </a:rPr>
              <a:t>29</a:t>
            </a:r>
            <a:endParaRPr lang="ru-RU" sz="10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2435</Words>
  <Application>Microsoft Office PowerPoint</Application>
  <PresentationFormat>Произвольный</PresentationFormat>
  <Paragraphs>362</Paragraphs>
  <Slides>18</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Arial Narrow</vt:lpstr>
      <vt:lpstr>Calibri</vt:lpstr>
      <vt:lpstr>Century Gothic</vt:lpstr>
      <vt:lpstr>Courier New</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o O</cp:lastModifiedBy>
  <cp:revision>13</cp:revision>
  <dcterms:modified xsi:type="dcterms:W3CDTF">2017-02-09T12:44:15Z</dcterms:modified>
</cp:coreProperties>
</file>