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2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sldSz cx="5400675" cy="7559675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6" d="100"/>
          <a:sy n="96" d="100"/>
        </p:scale>
        <p:origin x="314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C6A7867-4A3C-4143-84D5-9B54D1B28047}" type="datetimeFigureOut">
              <a:rPr lang="ru-RU" smtClean="0"/>
              <a:t>18.09.2017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327275" y="1143000"/>
            <a:ext cx="220345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C81EFB0-DABD-42CC-AA88-37316FEC10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087605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C81EFB0-DABD-42CC-AA88-37316FEC10A9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726290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-12193" y="1"/>
            <a:ext cx="5412868" cy="3408262"/>
          </a:xfrm>
          <a:prstGeom prst="rect">
            <a:avLst/>
          </a:prstGeom>
          <a:solidFill>
            <a:srgbClr val="35438B"/>
          </a:solidFill>
        </p:spPr>
        <p:txBody>
          <a:bodyPr lIns="0" tIns="0" rIns="0" bIns="0">
            <a:noAutofit/>
          </a:bodyPr>
          <a:lstStyle/>
          <a:p>
            <a:pPr indent="0" algn="ctr">
              <a:spcAft>
                <a:spcPts val="14490"/>
              </a:spcAft>
            </a:pPr>
            <a:r>
              <a:rPr lang="ru" sz="1600" dirty="0" smtClean="0">
                <a:solidFill>
                  <a:srgbClr val="FFFFFF"/>
                </a:solidFill>
                <a:latin typeface="Microsoft Sans Serif"/>
              </a:rPr>
              <a:t>Ассоциация «Совет муниципальных образований Республики Дагестан»</a:t>
            </a:r>
            <a:endParaRPr lang="ru" sz="1600" dirty="0">
              <a:solidFill>
                <a:srgbClr val="FFFFFF"/>
              </a:solidFill>
              <a:latin typeface="Microsoft Sans Serif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-12193" y="3244601"/>
            <a:ext cx="5412868" cy="3600005"/>
          </a:xfrm>
          <a:prstGeom prst="rect">
            <a:avLst/>
          </a:prstGeom>
          <a:solidFill>
            <a:srgbClr val="35438B"/>
          </a:solidFill>
        </p:spPr>
        <p:txBody>
          <a:bodyPr lIns="0" tIns="0" rIns="0" bIns="0">
            <a:noAutofit/>
          </a:bodyPr>
          <a:lstStyle/>
          <a:p>
            <a:pPr indent="0" algn="ctr">
              <a:lnSpc>
                <a:spcPts val="1824"/>
              </a:lnSpc>
              <a:spcBef>
                <a:spcPts val="14490"/>
              </a:spcBef>
            </a:pPr>
            <a:r>
              <a:rPr lang="ru" dirty="0">
                <a:solidFill>
                  <a:srgbClr val="FFFFFF"/>
                </a:solidFill>
                <a:latin typeface="Microsoft Sans Serif"/>
              </a:rPr>
              <a:t>ТЕРРИТОРИАЛЬНОЕ ОБЩЕСТВЕННОЕ </a:t>
            </a:r>
            <a:r>
              <a:rPr lang="ru" dirty="0" smtClean="0">
                <a:solidFill>
                  <a:srgbClr val="FFFFFF"/>
                </a:solidFill>
                <a:latin typeface="Microsoft Sans Serif"/>
              </a:rPr>
              <a:t> САМОУПРАВЛЕНИЕ  </a:t>
            </a:r>
          </a:p>
          <a:p>
            <a:pPr indent="0" algn="ctr"/>
            <a:r>
              <a:rPr lang="ru" dirty="0" smtClean="0">
                <a:solidFill>
                  <a:srgbClr val="FFFFFF"/>
                </a:solidFill>
                <a:latin typeface="Microsoft Sans Serif"/>
              </a:rPr>
              <a:t>(</a:t>
            </a:r>
            <a:r>
              <a:rPr lang="ru" dirty="0">
                <a:solidFill>
                  <a:srgbClr val="FFFFFF"/>
                </a:solidFill>
                <a:latin typeface="Microsoft Sans Serif"/>
              </a:rPr>
              <a:t>ТОС</a:t>
            </a:r>
            <a:r>
              <a:rPr lang="ru" dirty="0" smtClean="0">
                <a:solidFill>
                  <a:srgbClr val="FFFFFF"/>
                </a:solidFill>
                <a:latin typeface="Microsoft Sans Serif"/>
              </a:rPr>
              <a:t>)</a:t>
            </a:r>
          </a:p>
          <a:p>
            <a:pPr marR="1277620" indent="0" algn="ctr">
              <a:lnSpc>
                <a:spcPts val="1224"/>
              </a:lnSpc>
              <a:spcBef>
                <a:spcPts val="9000"/>
              </a:spcBef>
              <a:spcAft>
                <a:spcPts val="15330"/>
              </a:spcAft>
            </a:pPr>
            <a:r>
              <a:rPr lang="ru" sz="950" dirty="0" smtClean="0">
                <a:solidFill>
                  <a:srgbClr val="FFFFFF"/>
                </a:solidFill>
                <a:latin typeface="Microsoft Sans Serif"/>
              </a:rPr>
              <a:t>МЕТОДИЧЕСКИЕ РЕКОМЕНДАЦИИ</a:t>
            </a:r>
            <a:endParaRPr lang="ru" sz="950" dirty="0">
              <a:solidFill>
                <a:srgbClr val="FFFFFF"/>
              </a:solidFill>
              <a:latin typeface="Microsoft Sans Serif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724025" y="6602409"/>
            <a:ext cx="1706683" cy="100907"/>
          </a:xfrm>
          <a:prstGeom prst="rect">
            <a:avLst/>
          </a:prstGeom>
          <a:solidFill>
            <a:srgbClr val="35438B"/>
          </a:solidFill>
        </p:spPr>
        <p:txBody>
          <a:bodyPr wrap="none" lIns="0" tIns="0" rIns="0" bIns="0">
            <a:noAutofit/>
          </a:bodyPr>
          <a:lstStyle/>
          <a:p>
            <a:pPr indent="0" algn="ctr">
              <a:spcBef>
                <a:spcPts val="15330"/>
              </a:spcBef>
            </a:pPr>
            <a:r>
              <a:rPr lang="ru" sz="1000" dirty="0">
                <a:solidFill>
                  <a:srgbClr val="FFFFFF"/>
                </a:solidFill>
                <a:latin typeface="Microsoft Sans Serif"/>
              </a:rPr>
              <a:t>г. </a:t>
            </a:r>
            <a:r>
              <a:rPr lang="ru" sz="1000" dirty="0" smtClean="0">
                <a:solidFill>
                  <a:srgbClr val="FFFFFF"/>
                </a:solidFill>
                <a:latin typeface="Microsoft Sans Serif"/>
              </a:rPr>
              <a:t>Махачкала, 2017</a:t>
            </a:r>
            <a:endParaRPr lang="ru" sz="1000" dirty="0">
              <a:solidFill>
                <a:srgbClr val="FFFFFF"/>
              </a:solidFill>
              <a:latin typeface="Microsoft Sans Serif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51148" y="933963"/>
            <a:ext cx="1086185" cy="1014346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2193" y="6844607"/>
            <a:ext cx="5412868" cy="593217"/>
          </a:xfrm>
          <a:prstGeom prst="rect">
            <a:avLst/>
          </a:prstGeom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192" y="6903720"/>
            <a:ext cx="1042416" cy="414528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536448" y="521208"/>
            <a:ext cx="4236720" cy="6275832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indent="482600" algn="just">
              <a:lnSpc>
                <a:spcPts val="1008"/>
              </a:lnSpc>
            </a:pPr>
            <a:r>
              <a:rPr lang="ru" sz="800" dirty="0">
                <a:latin typeface="Microsoft Sans Serif"/>
              </a:rPr>
              <a:t>Учредительное </a:t>
            </a:r>
            <a:r>
              <a:rPr lang="ru" sz="800" b="1" dirty="0">
                <a:latin typeface="Microsoft Sans Serif"/>
              </a:rPr>
              <a:t>собрание или конференция </a:t>
            </a:r>
            <a:r>
              <a:rPr lang="ru" sz="800" dirty="0">
                <a:latin typeface="Microsoft Sans Serif"/>
              </a:rPr>
              <a:t>граждан считается </a:t>
            </a:r>
            <a:r>
              <a:rPr lang="ru" sz="800" b="1" dirty="0">
                <a:latin typeface="Microsoft Sans Serif"/>
              </a:rPr>
              <a:t>правомочны</a:t>
            </a:r>
            <a:r>
              <a:rPr lang="ru" sz="800" dirty="0">
                <a:latin typeface="Microsoft Sans Serif"/>
              </a:rPr>
              <a:t>м при участии в нем </a:t>
            </a:r>
            <a:r>
              <a:rPr lang="ru" sz="800" b="1" dirty="0">
                <a:latin typeface="Microsoft Sans Serif"/>
              </a:rPr>
              <a:t>не менее половины жителей </a:t>
            </a:r>
            <a:r>
              <a:rPr lang="ru" sz="800" dirty="0">
                <a:latin typeface="Microsoft Sans Serif"/>
              </a:rPr>
              <a:t>соответствующей территории, достигших 16-летнего возраста.</a:t>
            </a:r>
          </a:p>
          <a:p>
            <a:pPr indent="0" algn="just">
              <a:lnSpc>
                <a:spcPts val="1008"/>
              </a:lnSpc>
              <a:spcAft>
                <a:spcPts val="630"/>
              </a:spcAft>
            </a:pPr>
            <a:r>
              <a:rPr lang="ru" sz="800" dirty="0">
                <a:latin typeface="Microsoft Sans Serif"/>
              </a:rPr>
              <a:t>Учредительное собрание или конференция граждан оформляются одним из следующих документов:</a:t>
            </a:r>
          </a:p>
          <a:p>
            <a:pPr marL="368300" indent="0" algn="just"/>
            <a:r>
              <a:rPr lang="ru" sz="800" dirty="0">
                <a:solidFill>
                  <a:srgbClr val="009944"/>
                </a:solidFill>
                <a:latin typeface="Microsoft Sans Serif"/>
              </a:rPr>
              <a:t>•    </a:t>
            </a:r>
            <a:r>
              <a:rPr lang="ru" sz="800" dirty="0">
                <a:latin typeface="Microsoft Sans Serif"/>
              </a:rPr>
              <a:t>ПРОТОКОЛ УЧРЕДИТЕЛЬНОГО СОБРАНИЯ (Приложение №6)</a:t>
            </a:r>
          </a:p>
          <a:p>
            <a:pPr marL="368300" indent="0" algn="just">
              <a:spcAft>
                <a:spcPts val="630"/>
              </a:spcAft>
            </a:pPr>
            <a:r>
              <a:rPr lang="ru" sz="800" dirty="0">
                <a:solidFill>
                  <a:srgbClr val="009944"/>
                </a:solidFill>
                <a:latin typeface="Microsoft Sans Serif"/>
              </a:rPr>
              <a:t>•    </a:t>
            </a:r>
            <a:r>
              <a:rPr lang="ru" sz="800" dirty="0">
                <a:latin typeface="Microsoft Sans Serif"/>
              </a:rPr>
              <a:t>ПРОТОКОЛ КОНФЕРЕНЦИИ ГРАЖДАН (Приложение №7)</a:t>
            </a:r>
          </a:p>
          <a:p>
            <a:pPr indent="482600" algn="just">
              <a:lnSpc>
                <a:spcPts val="984"/>
              </a:lnSpc>
            </a:pPr>
            <a:r>
              <a:rPr lang="ru" sz="800" dirty="0">
                <a:latin typeface="Microsoft Sans Serif"/>
              </a:rPr>
              <a:t>В формах протокола обозначена повестка учредительного собрания или конференции граждан.</a:t>
            </a:r>
          </a:p>
          <a:p>
            <a:pPr indent="482600" algn="just">
              <a:lnSpc>
                <a:spcPts val="984"/>
              </a:lnSpc>
              <a:spcAft>
                <a:spcPts val="630"/>
              </a:spcAft>
            </a:pPr>
            <a:r>
              <a:rPr lang="ru" sz="800" dirty="0">
                <a:latin typeface="Microsoft Sans Serif"/>
              </a:rPr>
              <a:t>В протоколах учредительного собрания или конференции граждан также указываются дата, время и место проведения учредительного собрания или конференции граждан, общее число присутствующих граждан, краткое содержание выступлений, результаты голосования и принятые решения.</a:t>
            </a:r>
          </a:p>
          <a:p>
            <a:pPr indent="482600" algn="just">
              <a:lnSpc>
                <a:spcPts val="984"/>
              </a:lnSpc>
            </a:pPr>
            <a:r>
              <a:rPr lang="ru" sz="950" b="1" spc="-50" dirty="0">
                <a:latin typeface="Microsoft Sans Serif"/>
              </a:rPr>
              <a:t>Шаг 5. Регистрация Устава ТОС в администрации МО</a:t>
            </a:r>
          </a:p>
          <a:p>
            <a:pPr indent="482600" algn="just">
              <a:lnSpc>
                <a:spcPts val="984"/>
              </a:lnSpc>
            </a:pPr>
            <a:r>
              <a:rPr lang="ru" sz="800" dirty="0">
                <a:latin typeface="Microsoft Sans Serif"/>
              </a:rPr>
              <a:t>После проведения учредительного собрания или конференции граждан, уполномоченное лицо (председатель ТОС) подает документы в администрацию МО для регистрации Устава ТОС:</a:t>
            </a:r>
          </a:p>
          <a:p>
            <a:pPr indent="482600" algn="just">
              <a:lnSpc>
                <a:spcPts val="984"/>
              </a:lnSpc>
            </a:pPr>
            <a:r>
              <a:rPr lang="ru" sz="800" dirty="0">
                <a:latin typeface="Microsoft Sans Serif"/>
              </a:rPr>
              <a:t>1.    ЗАЯВЛЕНИЕ О РЕГИСТРАЦИИ УСТАВА ТОС. (Приложение №8) Заявление подается на имя главы МО, подписанное уполномоченным представителем (председателем ТОС), суказанием Ф.И.О., адреса места жительства, и контактных телефонов.</a:t>
            </a:r>
          </a:p>
          <a:p>
            <a:pPr indent="482600" algn="just">
              <a:lnSpc>
                <a:spcPts val="984"/>
              </a:lnSpc>
            </a:pPr>
            <a:r>
              <a:rPr lang="ru" sz="800" dirty="0">
                <a:latin typeface="Microsoft Sans Serif"/>
              </a:rPr>
              <a:t>2.    Копия решения Собрания депутатов МО об установлении границ территории, на которой образовывается ТОС.</a:t>
            </a:r>
          </a:p>
          <a:p>
            <a:pPr indent="482600" algn="just">
              <a:lnSpc>
                <a:spcPts val="984"/>
              </a:lnSpc>
            </a:pPr>
            <a:r>
              <a:rPr lang="ru" sz="800" dirty="0">
                <a:latin typeface="Microsoft Sans Serif"/>
              </a:rPr>
              <a:t>3.    </a:t>
            </a:r>
            <a:r>
              <a:rPr lang="ru" sz="800" dirty="0" smtClean="0">
                <a:latin typeface="Microsoft Sans Serif"/>
              </a:rPr>
              <a:t>     Протокол </a:t>
            </a:r>
            <a:r>
              <a:rPr lang="ru" sz="800" dirty="0">
                <a:latin typeface="Microsoft Sans Serif"/>
              </a:rPr>
              <a:t>учредительного собрания или конференции граждан.</a:t>
            </a:r>
          </a:p>
          <a:p>
            <a:pPr indent="482600" algn="just">
              <a:lnSpc>
                <a:spcPts val="984"/>
              </a:lnSpc>
            </a:pPr>
            <a:r>
              <a:rPr lang="ru" sz="800" dirty="0">
                <a:latin typeface="Microsoft Sans Serif"/>
              </a:rPr>
              <a:t>4.    Два экземпляра Устава ТОС. Экземпляры должны быть прошиты, страницы пронумерованы, подписаны заявителем на последнем листе каждого экземпляра.</a:t>
            </a:r>
          </a:p>
          <a:p>
            <a:pPr indent="482600" algn="just">
              <a:lnSpc>
                <a:spcPts val="984"/>
              </a:lnSpc>
            </a:pPr>
            <a:r>
              <a:rPr lang="ru" sz="800" dirty="0">
                <a:latin typeface="Microsoft Sans Serif"/>
              </a:rPr>
              <a:t>5.    Список участников собрания или конференции граждан с указанием их адресов и даты рождения.</a:t>
            </a:r>
          </a:p>
          <a:p>
            <a:pPr indent="482600" algn="just">
              <a:lnSpc>
                <a:spcPts val="984"/>
              </a:lnSpc>
            </a:pPr>
            <a:r>
              <a:rPr lang="ru" sz="800" dirty="0">
                <a:latin typeface="Microsoft Sans Serif"/>
              </a:rPr>
              <a:t>6.    Список избранных членов инициативной группы с указанием телефонов.</a:t>
            </a:r>
          </a:p>
          <a:p>
            <a:pPr indent="482600" algn="just">
              <a:lnSpc>
                <a:spcPts val="984"/>
              </a:lnSpc>
              <a:spcAft>
                <a:spcPts val="630"/>
              </a:spcAft>
            </a:pPr>
            <a:r>
              <a:rPr lang="ru" sz="800" dirty="0">
                <a:latin typeface="Microsoft Sans Serif"/>
              </a:rPr>
              <a:t>Сроки регистрации Устава устанавливается Администрацией МО в течении 30 дней.</a:t>
            </a:r>
          </a:p>
          <a:p>
            <a:pPr indent="482600" algn="just">
              <a:lnSpc>
                <a:spcPts val="984"/>
              </a:lnSpc>
            </a:pPr>
            <a:r>
              <a:rPr lang="ru" sz="950" b="1" spc="-50" dirty="0">
                <a:latin typeface="Microsoft Sans Serif"/>
              </a:rPr>
              <a:t>Шаг 6. Регистрация ТОС в Управлении Министерства юстиции Российской Федерации по Республике </a:t>
            </a:r>
            <a:r>
              <a:rPr lang="ru" sz="950" b="1" spc="-50" dirty="0" smtClean="0">
                <a:latin typeface="Microsoft Sans Serif"/>
              </a:rPr>
              <a:t>Дагестан </a:t>
            </a:r>
            <a:r>
              <a:rPr lang="ru" sz="950" b="1" spc="-50" dirty="0">
                <a:latin typeface="Microsoft Sans Serif"/>
              </a:rPr>
              <a:t>Управление Минюста России по Республике Дагестан в качестве юридического лица.</a:t>
            </a:r>
          </a:p>
          <a:p>
            <a:pPr indent="482600" algn="just">
              <a:lnSpc>
                <a:spcPts val="984"/>
              </a:lnSpc>
            </a:pPr>
            <a:r>
              <a:rPr lang="ru" sz="800" dirty="0">
                <a:latin typeface="Microsoft Sans Serif"/>
              </a:rPr>
              <a:t>Для регистрации ТОС в Управлении Минюста России по Республике Дагестан необходимо представить следующие документы:</a:t>
            </a:r>
          </a:p>
          <a:p>
            <a:pPr indent="368300">
              <a:lnSpc>
                <a:spcPts val="984"/>
              </a:lnSpc>
            </a:pPr>
            <a:r>
              <a:rPr lang="ru" sz="800" dirty="0">
                <a:solidFill>
                  <a:srgbClr val="009944"/>
                </a:solidFill>
                <a:latin typeface="Microsoft Sans Serif"/>
              </a:rPr>
              <a:t>•    </a:t>
            </a:r>
            <a:r>
              <a:rPr lang="ru" sz="800" dirty="0">
                <a:latin typeface="Microsoft Sans Serif"/>
              </a:rPr>
              <a:t>Заявление о государственной регистрации юридического лица по форме №Р11001.</a:t>
            </a:r>
          </a:p>
          <a:p>
            <a:pPr indent="368300">
              <a:lnSpc>
                <a:spcPts val="984"/>
              </a:lnSpc>
            </a:pPr>
            <a:r>
              <a:rPr lang="ru" sz="800" dirty="0">
                <a:solidFill>
                  <a:srgbClr val="009944"/>
                </a:solidFill>
                <a:latin typeface="Microsoft Sans Serif"/>
              </a:rPr>
              <a:t>•    </a:t>
            </a:r>
            <a:r>
              <a:rPr lang="ru" sz="800" dirty="0">
                <a:latin typeface="Microsoft Sans Serif"/>
              </a:rPr>
              <a:t>Учредительные документы, каждый в 3 экземплярах, заверенные подписью председателя ТОС:</a:t>
            </a:r>
          </a:p>
          <a:p>
            <a:pPr marL="368300" indent="0" algn="just">
              <a:lnSpc>
                <a:spcPts val="984"/>
              </a:lnSpc>
            </a:pPr>
            <a:r>
              <a:rPr lang="ru" sz="800" dirty="0">
                <a:latin typeface="Microsoft Sans Serif"/>
              </a:rPr>
              <a:t>•    Устав ТОС.</a:t>
            </a:r>
          </a:p>
          <a:p>
            <a:pPr marL="368300" indent="0" algn="just">
              <a:lnSpc>
                <a:spcPts val="984"/>
              </a:lnSpc>
            </a:pPr>
            <a:r>
              <a:rPr lang="ru" sz="800" dirty="0" smtClean="0">
                <a:latin typeface="Microsoft Sans Serif"/>
              </a:rPr>
              <a:t>’    </a:t>
            </a:r>
            <a:r>
              <a:rPr lang="ru" sz="800" dirty="0">
                <a:latin typeface="Microsoft Sans Serif"/>
              </a:rPr>
              <a:t>Протокол учредительного собрания или конференции граждан.</a:t>
            </a:r>
          </a:p>
          <a:p>
            <a:pPr marL="368300" indent="0" algn="just">
              <a:lnSpc>
                <a:spcPts val="984"/>
              </a:lnSpc>
            </a:pPr>
            <a:r>
              <a:rPr lang="ru" sz="800" dirty="0">
                <a:latin typeface="Microsoft Sans Serif"/>
              </a:rPr>
              <a:t>•    Квитанция об оплате государственной пошлины.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1042416" y="7123176"/>
            <a:ext cx="94488" cy="124968"/>
          </a:xfrm>
          <a:prstGeom prst="rect">
            <a:avLst/>
          </a:prstGeom>
          <a:solidFill>
            <a:srgbClr val="35438B"/>
          </a:solidFill>
        </p:spPr>
        <p:txBody>
          <a:bodyPr wrap="none" lIns="0" tIns="0" rIns="0" bIns="0">
            <a:noAutofit/>
          </a:bodyPr>
          <a:lstStyle/>
          <a:p>
            <a:pPr indent="0"/>
            <a:r>
              <a:rPr lang="ru" sz="900">
                <a:solidFill>
                  <a:srgbClr val="FFFFFF"/>
                </a:solidFill>
                <a:latin typeface="Microsoft Sans Serif"/>
              </a:rPr>
              <a:t>9</a:t>
            </a: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2193" y="6725031"/>
            <a:ext cx="5412868" cy="593217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44722" y="119618"/>
            <a:ext cx="428446" cy="400109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2752725" y="119618"/>
            <a:ext cx="31611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000" dirty="0" smtClean="0">
                <a:solidFill>
                  <a:srgbClr val="0070C0"/>
                </a:solidFill>
              </a:rPr>
              <a:t>10</a:t>
            </a:r>
            <a:endParaRPr lang="ru-RU" sz="1000" dirty="0">
              <a:solidFill>
                <a:srgbClr val="0070C0"/>
              </a:solidFill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078224" y="563880"/>
            <a:ext cx="810768" cy="222504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indent="0" algn="r">
              <a:lnSpc>
                <a:spcPts val="792"/>
              </a:lnSpc>
            </a:pPr>
            <a:r>
              <a:rPr lang="ru" sz="700">
                <a:latin typeface="Microsoft Sans Serif"/>
              </a:rPr>
              <a:t>Приложение 1</a:t>
            </a:r>
          </a:p>
          <a:p>
            <a:pPr indent="0" algn="r">
              <a:lnSpc>
                <a:spcPts val="792"/>
              </a:lnSpc>
              <a:spcAft>
                <a:spcPts val="630"/>
              </a:spcAft>
            </a:pPr>
            <a:r>
              <a:rPr lang="ru" sz="700" i="1">
                <a:latin typeface="Arial"/>
              </a:rPr>
              <a:t>Примерная форма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893064" y="865632"/>
            <a:ext cx="3758184" cy="402336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indent="495300">
              <a:lnSpc>
                <a:spcPts val="1008"/>
              </a:lnSpc>
              <a:spcBef>
                <a:spcPts val="630"/>
              </a:spcBef>
              <a:spcAft>
                <a:spcPts val="630"/>
              </a:spcAft>
            </a:pPr>
            <a:r>
              <a:rPr lang="ru" sz="950" b="1" spc="-50">
                <a:latin typeface="Microsoft Sans Serif"/>
              </a:rPr>
              <a:t>Протокол предварительного собрания граждан по созданию местного органа общественной самодеятельности территориальное общественное самоуправление, проживающих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1813560" y="1374648"/>
            <a:ext cx="1917192" cy="121920"/>
          </a:xfrm>
          <a:prstGeom prst="rect">
            <a:avLst/>
          </a:prstGeom>
        </p:spPr>
        <p:txBody>
          <a:bodyPr wrap="none" lIns="0" tIns="0" rIns="0" bIns="0">
            <a:noAutofit/>
          </a:bodyPr>
          <a:lstStyle/>
          <a:p>
            <a:pPr indent="0" algn="ctr">
              <a:spcBef>
                <a:spcPts val="630"/>
              </a:spcBef>
              <a:spcAft>
                <a:spcPts val="2100"/>
              </a:spcAft>
            </a:pPr>
            <a:r>
              <a:rPr lang="ru" sz="650" dirty="0">
                <a:latin typeface="Microsoft Sans Serif"/>
              </a:rPr>
              <a:t>(название улиц, №№ домов, №№ </a:t>
            </a:r>
            <a:r>
              <a:rPr lang="ru" sz="650" dirty="0" smtClean="0">
                <a:latin typeface="Microsoft Sans Serif"/>
              </a:rPr>
              <a:t>подъездов, населенный пункт, не являющийся поселением)</a:t>
            </a:r>
            <a:endParaRPr lang="ru" sz="650" dirty="0">
              <a:latin typeface="Microsoft Sans Serif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652272" y="1859280"/>
            <a:ext cx="4236720" cy="2060448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indent="0" algn="just">
              <a:spcBef>
                <a:spcPts val="2100"/>
              </a:spcBef>
              <a:spcAft>
                <a:spcPts val="840"/>
              </a:spcAft>
            </a:pPr>
            <a:r>
              <a:rPr lang="ru" sz="800" dirty="0">
                <a:latin typeface="Microsoft Sans Serif"/>
              </a:rPr>
              <a:t>Населенный пункт    </a:t>
            </a:r>
            <a:r>
              <a:rPr lang="ru" sz="800" dirty="0" smtClean="0">
                <a:latin typeface="Microsoft Sans Serif"/>
              </a:rPr>
              <a:t>“__”_________</a:t>
            </a:r>
            <a:r>
              <a:rPr lang="ru" sz="800" dirty="0">
                <a:latin typeface="Microsoft Sans Serif"/>
              </a:rPr>
              <a:t>20_г.</a:t>
            </a:r>
          </a:p>
          <a:p>
            <a:pPr indent="0" algn="just">
              <a:spcAft>
                <a:spcPts val="840"/>
              </a:spcAft>
            </a:pPr>
            <a:r>
              <a:rPr lang="ru" sz="800" dirty="0">
                <a:latin typeface="Microsoft Sans Serif"/>
              </a:rPr>
              <a:t>На собрании </a:t>
            </a:r>
            <a:r>
              <a:rPr lang="ru" sz="800" dirty="0" smtClean="0">
                <a:latin typeface="Microsoft Sans Serif"/>
              </a:rPr>
              <a:t>присутствовало    ___</a:t>
            </a:r>
            <a:r>
              <a:rPr lang="ru" sz="800" dirty="0">
                <a:latin typeface="Microsoft Sans Serif"/>
              </a:rPr>
              <a:t>человек.</a:t>
            </a:r>
          </a:p>
          <a:p>
            <a:pPr marL="482600" indent="0" algn="just">
              <a:lnSpc>
                <a:spcPts val="984"/>
              </a:lnSpc>
            </a:pPr>
            <a:r>
              <a:rPr lang="ru" sz="800" dirty="0">
                <a:latin typeface="Microsoft Sans Serif"/>
              </a:rPr>
              <a:t>Повестка собрания:</a:t>
            </a:r>
          </a:p>
          <a:p>
            <a:pPr marL="482600" indent="0" algn="just">
              <a:lnSpc>
                <a:spcPts val="984"/>
              </a:lnSpc>
            </a:pPr>
            <a:r>
              <a:rPr lang="ru" sz="800" dirty="0">
                <a:latin typeface="Microsoft Sans Serif"/>
              </a:rPr>
              <a:t>1.    Избрание председателя и секретаря собрания.</a:t>
            </a:r>
          </a:p>
          <a:p>
            <a:pPr indent="482600">
              <a:lnSpc>
                <a:spcPts val="984"/>
              </a:lnSpc>
            </a:pPr>
            <a:r>
              <a:rPr lang="ru" sz="800" dirty="0">
                <a:latin typeface="Microsoft Sans Serif"/>
              </a:rPr>
              <a:t>2.    Информация о местном органе общественной самодеятельности территориальном общественном самоуправлении (далее-ТОС)</a:t>
            </a:r>
          </a:p>
          <a:p>
            <a:pPr marL="482600" indent="0" algn="just">
              <a:lnSpc>
                <a:spcPts val="984"/>
              </a:lnSpc>
            </a:pPr>
            <a:r>
              <a:rPr lang="ru" sz="800" dirty="0">
                <a:latin typeface="Microsoft Sans Serif"/>
              </a:rPr>
              <a:t>3.    Избрание инициативной группы для проведения мероприятий по</a:t>
            </a:r>
          </a:p>
          <a:p>
            <a:pPr indent="0" algn="just">
              <a:lnSpc>
                <a:spcPts val="984"/>
              </a:lnSpc>
            </a:pPr>
            <a:r>
              <a:rPr lang="ru" sz="800" dirty="0">
                <a:latin typeface="Microsoft Sans Serif"/>
              </a:rPr>
              <a:t>организации ТОС на </a:t>
            </a:r>
            <a:r>
              <a:rPr lang="ru" sz="800" dirty="0" smtClean="0">
                <a:latin typeface="Microsoft Sans Serif"/>
              </a:rPr>
              <a:t>территории  ________________________________________.</a:t>
            </a:r>
            <a:endParaRPr lang="ru" sz="800" dirty="0">
              <a:latin typeface="Microsoft Sans Serif"/>
            </a:endParaRPr>
          </a:p>
          <a:p>
            <a:pPr marL="482600" indent="0" algn="just">
              <a:lnSpc>
                <a:spcPts val="984"/>
              </a:lnSpc>
            </a:pPr>
            <a:r>
              <a:rPr lang="ru" sz="800" dirty="0">
                <a:latin typeface="Microsoft Sans Serif"/>
              </a:rPr>
              <a:t>4.    Подготовка проекта устава ТОС</a:t>
            </a:r>
          </a:p>
          <a:p>
            <a:pPr indent="482600">
              <a:lnSpc>
                <a:spcPts val="984"/>
              </a:lnSpc>
              <a:spcAft>
                <a:spcPts val="630"/>
              </a:spcAft>
            </a:pPr>
            <a:r>
              <a:rPr lang="ru" sz="800" dirty="0">
                <a:latin typeface="Microsoft Sans Serif"/>
              </a:rPr>
              <a:t>5.    Подготовка предложений по границам образуемого ТОС, для внесения на рассмотрение </a:t>
            </a:r>
            <a:r>
              <a:rPr lang="ru" sz="800" dirty="0" smtClean="0">
                <a:latin typeface="Microsoft Sans Serif"/>
              </a:rPr>
              <a:t>Собрания депутатов </a:t>
            </a:r>
            <a:r>
              <a:rPr lang="ru" sz="800" dirty="0">
                <a:latin typeface="Microsoft Sans Serif"/>
              </a:rPr>
              <a:t>МО.</a:t>
            </a:r>
          </a:p>
          <a:p>
            <a:pPr indent="0" algn="just"/>
            <a:r>
              <a:rPr lang="ru" sz="800" dirty="0">
                <a:latin typeface="Microsoft Sans Serif"/>
              </a:rPr>
              <a:t>Ход собрания:</a:t>
            </a:r>
          </a:p>
          <a:p>
            <a:pPr indent="0" algn="just">
              <a:spcAft>
                <a:spcPts val="840"/>
              </a:spcAft>
            </a:pPr>
            <a:r>
              <a:rPr lang="ru" sz="800" dirty="0">
                <a:latin typeface="Microsoft Sans Serif"/>
              </a:rPr>
              <a:t>1. Председателем собрания избрать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655320" y="4026408"/>
            <a:ext cx="2883408" cy="249936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indent="0" algn="ctr">
              <a:spcBef>
                <a:spcPts val="840"/>
              </a:spcBef>
            </a:pPr>
            <a:r>
              <a:rPr lang="ru" sz="650">
                <a:latin typeface="Microsoft Sans Serif"/>
              </a:rPr>
              <a:t>(ф.и.о., паспортные данные, адрес.)</a:t>
            </a:r>
          </a:p>
          <a:p>
            <a:pPr indent="0" algn="just">
              <a:spcAft>
                <a:spcPts val="840"/>
              </a:spcAft>
            </a:pPr>
            <a:r>
              <a:rPr lang="ru" sz="800">
                <a:latin typeface="Microsoft Sans Serif"/>
              </a:rPr>
              <a:t>секретарем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655320" y="4379976"/>
            <a:ext cx="4236720" cy="1399032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indent="0" algn="ctr">
              <a:spcBef>
                <a:spcPts val="840"/>
              </a:spcBef>
            </a:pPr>
            <a:r>
              <a:rPr lang="ru" sz="650" dirty="0">
                <a:latin typeface="Microsoft Sans Serif"/>
              </a:rPr>
              <a:t>(ф.и.о., паспортные данные, адрес.)</a:t>
            </a:r>
          </a:p>
          <a:p>
            <a:pPr indent="0" algn="just">
              <a:lnSpc>
                <a:spcPts val="1992"/>
              </a:lnSpc>
            </a:pPr>
            <a:r>
              <a:rPr lang="ru" sz="800" dirty="0">
                <a:latin typeface="Microsoft Sans Serif"/>
              </a:rPr>
              <a:t>Проголосовали:</a:t>
            </a:r>
          </a:p>
          <a:p>
            <a:pPr indent="0" algn="just">
              <a:lnSpc>
                <a:spcPts val="1992"/>
              </a:lnSpc>
            </a:pPr>
            <a:r>
              <a:rPr lang="ru" sz="800" dirty="0">
                <a:latin typeface="Microsoft Sans Serif"/>
              </a:rPr>
              <a:t>“за” -_человек; “против” -_человек; “воздержались” -_человек.</a:t>
            </a:r>
          </a:p>
          <a:p>
            <a:pPr indent="0" algn="just">
              <a:lnSpc>
                <a:spcPts val="1992"/>
              </a:lnSpc>
            </a:pPr>
            <a:r>
              <a:rPr lang="ru" sz="950" b="1" spc="-50" dirty="0">
                <a:latin typeface="Microsoft Sans Serif"/>
              </a:rPr>
              <a:t>Решение принято.</a:t>
            </a:r>
          </a:p>
          <a:p>
            <a:pPr indent="0" algn="just">
              <a:lnSpc>
                <a:spcPts val="1992"/>
              </a:lnSpc>
            </a:pPr>
            <a:r>
              <a:rPr lang="ru" sz="800" dirty="0">
                <a:latin typeface="Microsoft Sans Serif"/>
              </a:rPr>
              <a:t>2. </a:t>
            </a:r>
            <a:r>
              <a:rPr lang="ru" sz="800" dirty="0" smtClean="0">
                <a:latin typeface="Microsoft Sans Serif"/>
              </a:rPr>
              <a:t>_________________________   проинформировал </a:t>
            </a:r>
            <a:r>
              <a:rPr lang="ru" sz="800" dirty="0">
                <a:latin typeface="Microsoft Sans Serif"/>
              </a:rPr>
              <a:t>присутствующих о требованиях</a:t>
            </a:r>
          </a:p>
          <a:p>
            <a:pPr indent="0" algn="just">
              <a:lnSpc>
                <a:spcPts val="1008"/>
              </a:lnSpc>
            </a:pPr>
            <a:r>
              <a:rPr lang="ru" sz="800" dirty="0">
                <a:latin typeface="Microsoft Sans Serif"/>
              </a:rPr>
              <a:t>«Положения о территориальном общественном самоуправлении»</a:t>
            </a:r>
          </a:p>
          <a:p>
            <a:pPr indent="0" algn="just">
              <a:lnSpc>
                <a:spcPts val="1008"/>
              </a:lnSpc>
            </a:pPr>
            <a:r>
              <a:rPr lang="ru" sz="800" dirty="0">
                <a:latin typeface="Microsoft Sans Serif"/>
              </a:rPr>
              <a:t>3.    </a:t>
            </a:r>
            <a:r>
              <a:rPr lang="ru" sz="800" dirty="0" smtClean="0">
                <a:latin typeface="Microsoft Sans Serif"/>
              </a:rPr>
              <a:t>________________________    предложил </a:t>
            </a:r>
            <a:r>
              <a:rPr lang="ru" sz="800" dirty="0">
                <a:latin typeface="Microsoft Sans Serif"/>
              </a:rPr>
              <a:t>избрать инициативную группу для</a:t>
            </a:r>
          </a:p>
          <a:p>
            <a:pPr indent="0" algn="just">
              <a:lnSpc>
                <a:spcPts val="1008"/>
              </a:lnSpc>
              <a:spcAft>
                <a:spcPts val="630"/>
              </a:spcAft>
            </a:pPr>
            <a:r>
              <a:rPr lang="ru" sz="800" dirty="0">
                <a:latin typeface="Microsoft Sans Serif"/>
              </a:rPr>
              <a:t>проведения мероприятий по организации ТОС на </a:t>
            </a:r>
            <a:r>
              <a:rPr lang="ru" sz="800" dirty="0" smtClean="0">
                <a:latin typeface="Microsoft Sans Serif"/>
              </a:rPr>
              <a:t>территории  _____________________</a:t>
            </a:r>
            <a:endParaRPr lang="ru" sz="800" dirty="0">
              <a:latin typeface="Microsoft Sans Serif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652272" y="5907024"/>
            <a:ext cx="1322832" cy="743712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indent="0" algn="just">
              <a:lnSpc>
                <a:spcPts val="984"/>
              </a:lnSpc>
              <a:spcBef>
                <a:spcPts val="630"/>
              </a:spcBef>
            </a:pPr>
            <a:r>
              <a:rPr lang="ru" sz="800">
                <a:latin typeface="Microsoft Sans Serif"/>
              </a:rPr>
              <a:t>в составе:    </a:t>
            </a:r>
            <a:r>
              <a:rPr lang="ru" sz="650">
                <a:latin typeface="Microsoft Sans Serif"/>
              </a:rPr>
              <a:t>(ф.и.о., адрес.)</a:t>
            </a:r>
          </a:p>
          <a:p>
            <a:pPr indent="0" algn="just">
              <a:lnSpc>
                <a:spcPts val="984"/>
              </a:lnSpc>
            </a:pPr>
            <a:r>
              <a:rPr lang="ru" sz="700" b="1">
                <a:latin typeface="Century Gothic"/>
              </a:rPr>
              <a:t>1</a:t>
            </a:r>
            <a:r>
              <a:rPr lang="ru" sz="500" b="1">
                <a:latin typeface="Century Gothic"/>
              </a:rPr>
              <a:t>._</a:t>
            </a:r>
          </a:p>
          <a:p>
            <a:pPr indent="0" algn="just">
              <a:lnSpc>
                <a:spcPts val="984"/>
              </a:lnSpc>
            </a:pPr>
            <a:r>
              <a:rPr lang="ru" sz="900">
                <a:latin typeface="Microsoft Sans Serif"/>
              </a:rPr>
              <a:t>2</a:t>
            </a:r>
            <a:r>
              <a:rPr lang="ru" sz="500" b="1">
                <a:latin typeface="Century Gothic"/>
              </a:rPr>
              <a:t>._</a:t>
            </a:r>
          </a:p>
          <a:p>
            <a:pPr indent="0" algn="just">
              <a:lnSpc>
                <a:spcPts val="984"/>
              </a:lnSpc>
            </a:pPr>
            <a:r>
              <a:rPr lang="ru" sz="900">
                <a:latin typeface="Microsoft Sans Serif"/>
              </a:rPr>
              <a:t>3. _</a:t>
            </a:r>
          </a:p>
          <a:p>
            <a:pPr indent="0" algn="just">
              <a:lnSpc>
                <a:spcPts val="984"/>
              </a:lnSpc>
            </a:pPr>
            <a:r>
              <a:rPr lang="ru" sz="800">
                <a:latin typeface="Microsoft Sans Serif"/>
              </a:rPr>
              <a:t>4. _</a:t>
            </a:r>
          </a:p>
          <a:p>
            <a:pPr indent="0" algn="just">
              <a:lnSpc>
                <a:spcPts val="984"/>
              </a:lnSpc>
            </a:pPr>
            <a:r>
              <a:rPr lang="ru" sz="800">
                <a:latin typeface="Microsoft Sans Serif"/>
              </a:rPr>
              <a:t>5. _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4267200" y="7123176"/>
            <a:ext cx="149352" cy="124968"/>
          </a:xfrm>
          <a:prstGeom prst="rect">
            <a:avLst/>
          </a:prstGeom>
          <a:solidFill>
            <a:srgbClr val="35438B"/>
          </a:solidFill>
        </p:spPr>
        <p:txBody>
          <a:bodyPr wrap="none" lIns="0" tIns="0" rIns="0" bIns="0">
            <a:noAutofit/>
          </a:bodyPr>
          <a:lstStyle/>
          <a:p>
            <a:pPr indent="0"/>
            <a:r>
              <a:rPr lang="ru" sz="900" b="1">
                <a:solidFill>
                  <a:srgbClr val="FFFFFF"/>
                </a:solidFill>
                <a:latin typeface="Century Gothic"/>
              </a:rPr>
              <a:t>10</a:t>
            </a:r>
          </a:p>
        </p:txBody>
      </p:sp>
      <p:pic>
        <p:nvPicPr>
          <p:cNvPr id="10" name="Рисунок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2193" y="6725031"/>
            <a:ext cx="5412868" cy="593217"/>
          </a:xfrm>
          <a:prstGeom prst="rect">
            <a:avLst/>
          </a:prstGeom>
        </p:spPr>
      </p:pic>
      <p:pic>
        <p:nvPicPr>
          <p:cNvPr id="11" name="Рисунок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69760" y="181006"/>
            <a:ext cx="424432" cy="396360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2752725" y="361950"/>
            <a:ext cx="31611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000" dirty="0" smtClean="0">
                <a:solidFill>
                  <a:srgbClr val="0070C0"/>
                </a:solidFill>
              </a:rPr>
              <a:t>11</a:t>
            </a:r>
            <a:endParaRPr lang="ru-RU" sz="1000" dirty="0">
              <a:solidFill>
                <a:srgbClr val="0070C0"/>
              </a:solidFill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12064" y="762000"/>
            <a:ext cx="4236720" cy="1551432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marR="927100" indent="0">
              <a:lnSpc>
                <a:spcPts val="2016"/>
              </a:lnSpc>
            </a:pPr>
            <a:r>
              <a:rPr lang="ru" sz="800" dirty="0">
                <a:latin typeface="Microsoft Sans Serif"/>
              </a:rPr>
              <a:t>Поручить инициативной группе подготовить проект устава </a:t>
            </a:r>
            <a:r>
              <a:rPr lang="ru" sz="800" dirty="0" smtClean="0">
                <a:latin typeface="Microsoft Sans Serif"/>
              </a:rPr>
              <a:t>ТОС. </a:t>
            </a:r>
            <a:r>
              <a:rPr lang="ru" sz="800" dirty="0">
                <a:latin typeface="Microsoft Sans Serif"/>
              </a:rPr>
              <a:t>Проголосовали:</a:t>
            </a:r>
          </a:p>
          <a:p>
            <a:pPr indent="0" algn="just">
              <a:spcAft>
                <a:spcPts val="630"/>
              </a:spcAft>
            </a:pPr>
            <a:r>
              <a:rPr lang="ru" sz="800" dirty="0">
                <a:latin typeface="Microsoft Sans Serif"/>
              </a:rPr>
              <a:t>"за”-_человек; “против”-_человек; “воздержались”-_человек.</a:t>
            </a:r>
          </a:p>
          <a:p>
            <a:pPr indent="0" algn="just">
              <a:spcAft>
                <a:spcPts val="630"/>
              </a:spcAft>
            </a:pPr>
            <a:r>
              <a:rPr lang="ru" sz="950" b="1" spc="-50" dirty="0">
                <a:latin typeface="Microsoft Sans Serif"/>
              </a:rPr>
              <a:t>Решение принято.</a:t>
            </a:r>
          </a:p>
          <a:p>
            <a:pPr indent="0" algn="just">
              <a:lnSpc>
                <a:spcPts val="984"/>
              </a:lnSpc>
            </a:pPr>
            <a:r>
              <a:rPr lang="ru" sz="800" dirty="0">
                <a:latin typeface="Microsoft Sans Serif"/>
              </a:rPr>
              <a:t>4</a:t>
            </a:r>
            <a:r>
              <a:rPr lang="ru" sz="800" dirty="0" smtClean="0">
                <a:latin typeface="Microsoft Sans Serif"/>
              </a:rPr>
              <a:t>._____________________     проинформировал </a:t>
            </a:r>
            <a:r>
              <a:rPr lang="ru" sz="800" dirty="0">
                <a:latin typeface="Microsoft Sans Serif"/>
              </a:rPr>
              <a:t>собравшихся о</a:t>
            </a:r>
          </a:p>
          <a:p>
            <a:pPr indent="0" algn="just">
              <a:lnSpc>
                <a:spcPts val="984"/>
              </a:lnSpc>
              <a:spcAft>
                <a:spcPts val="1890"/>
              </a:spcAft>
            </a:pPr>
            <a:r>
              <a:rPr lang="ru" sz="800" dirty="0">
                <a:latin typeface="Microsoft Sans Serif"/>
              </a:rPr>
              <a:t>необходимости принять соответствующее предложение населения </a:t>
            </a:r>
            <a:r>
              <a:rPr lang="ru" sz="800" b="1" dirty="0">
                <a:latin typeface="Microsoft Sans Serif"/>
              </a:rPr>
              <a:t>по границам территории ТОС</a:t>
            </a:r>
            <a:r>
              <a:rPr lang="ru" sz="800" dirty="0">
                <a:latin typeface="Microsoft Sans Serif"/>
              </a:rPr>
              <a:t> в соответствии с Федеральным законом от 06.10.2003 №131-ФЗ «Об общих принципах организации местного самоуправления в Российской Федерации» и Уставом МО: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512064" y="2673096"/>
            <a:ext cx="4236720" cy="2036064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indent="0" algn="ctr">
              <a:lnSpc>
                <a:spcPts val="984"/>
              </a:lnSpc>
              <a:spcBef>
                <a:spcPts val="1890"/>
              </a:spcBef>
            </a:pPr>
            <a:r>
              <a:rPr lang="ru" sz="650" dirty="0">
                <a:latin typeface="Microsoft Sans Serif"/>
              </a:rPr>
              <a:t>(название улиц, №№ домов, №№ </a:t>
            </a:r>
            <a:r>
              <a:rPr lang="ru" sz="650" dirty="0" smtClean="0">
                <a:latin typeface="Microsoft Sans Serif"/>
              </a:rPr>
              <a:t>подъездов, </a:t>
            </a:r>
            <a:r>
              <a:rPr lang="ru" sz="650" dirty="0">
                <a:latin typeface="Microsoft Sans Serif"/>
              </a:rPr>
              <a:t>населенный пункт, не являющийся поселением</a:t>
            </a:r>
            <a:r>
              <a:rPr lang="ru" sz="650" dirty="0" smtClean="0">
                <a:latin typeface="Microsoft Sans Serif"/>
              </a:rPr>
              <a:t>)</a:t>
            </a:r>
            <a:endParaRPr lang="ru" sz="650" dirty="0">
              <a:latin typeface="Microsoft Sans Serif"/>
            </a:endParaRPr>
          </a:p>
          <a:p>
            <a:pPr indent="0" algn="just">
              <a:lnSpc>
                <a:spcPts val="984"/>
              </a:lnSpc>
              <a:spcAft>
                <a:spcPts val="630"/>
              </a:spcAft>
            </a:pPr>
            <a:r>
              <a:rPr lang="ru" sz="800" dirty="0">
                <a:latin typeface="Microsoft Sans Serif"/>
              </a:rPr>
              <a:t>Предложил поручить инициативной группе обратиться в </a:t>
            </a:r>
            <a:r>
              <a:rPr lang="ru" sz="800" dirty="0" smtClean="0">
                <a:latin typeface="Microsoft Sans Serif"/>
              </a:rPr>
              <a:t>Собрание депутатов </a:t>
            </a:r>
            <a:r>
              <a:rPr lang="ru" sz="800" dirty="0">
                <a:latin typeface="Microsoft Sans Serif"/>
              </a:rPr>
              <a:t>МО с предложением о границах образуемого ТОС и о дате </a:t>
            </a:r>
            <a:r>
              <a:rPr lang="ru" sz="800" dirty="0" smtClean="0">
                <a:latin typeface="Microsoft Sans Serif"/>
              </a:rPr>
              <a:t>проведени</a:t>
            </a:r>
            <a:r>
              <a:rPr lang="ru" sz="800" dirty="0">
                <a:latin typeface="Microsoft Sans Serif"/>
              </a:rPr>
              <a:t>я</a:t>
            </a:r>
            <a:r>
              <a:rPr lang="ru" sz="800" dirty="0" smtClean="0">
                <a:latin typeface="Microsoft Sans Serif"/>
              </a:rPr>
              <a:t> </a:t>
            </a:r>
            <a:r>
              <a:rPr lang="ru" sz="800" dirty="0">
                <a:latin typeface="Microsoft Sans Serif"/>
              </a:rPr>
              <a:t>учредительного собрания или конференции граждан по созданию ТОС.</a:t>
            </a:r>
          </a:p>
          <a:p>
            <a:pPr indent="0" algn="just">
              <a:lnSpc>
                <a:spcPts val="984"/>
              </a:lnSpc>
            </a:pPr>
            <a:r>
              <a:rPr lang="ru" sz="800" dirty="0">
                <a:latin typeface="Microsoft Sans Serif"/>
              </a:rPr>
              <a:t>Выступили:    </a:t>
            </a:r>
            <a:r>
              <a:rPr lang="ru" sz="650" dirty="0">
                <a:latin typeface="Microsoft Sans Serif"/>
              </a:rPr>
              <a:t>(ф.и.о., адрес.)</a:t>
            </a:r>
          </a:p>
          <a:p>
            <a:pPr indent="0" algn="just">
              <a:lnSpc>
                <a:spcPts val="984"/>
              </a:lnSpc>
            </a:pPr>
            <a:r>
              <a:rPr lang="ru" sz="800" dirty="0">
                <a:latin typeface="Microsoft Sans Serif"/>
              </a:rPr>
              <a:t>1._</a:t>
            </a:r>
          </a:p>
          <a:p>
            <a:pPr indent="0" algn="just">
              <a:lnSpc>
                <a:spcPts val="984"/>
              </a:lnSpc>
            </a:pPr>
            <a:r>
              <a:rPr lang="ru" sz="900" dirty="0">
                <a:latin typeface="Microsoft Sans Serif"/>
              </a:rPr>
              <a:t>2</a:t>
            </a:r>
            <a:r>
              <a:rPr lang="ru" sz="850" dirty="0">
                <a:latin typeface="Arial Narrow"/>
              </a:rPr>
              <a:t>._</a:t>
            </a:r>
          </a:p>
          <a:p>
            <a:pPr indent="0" algn="just">
              <a:lnSpc>
                <a:spcPts val="984"/>
              </a:lnSpc>
            </a:pPr>
            <a:r>
              <a:rPr lang="ru" sz="800" dirty="0">
                <a:latin typeface="Microsoft Sans Serif"/>
              </a:rPr>
              <a:t>3. _</a:t>
            </a:r>
          </a:p>
          <a:p>
            <a:pPr indent="0" algn="just">
              <a:lnSpc>
                <a:spcPts val="984"/>
              </a:lnSpc>
            </a:pPr>
            <a:r>
              <a:rPr lang="ru" sz="800" dirty="0">
                <a:latin typeface="Microsoft Sans Serif"/>
              </a:rPr>
              <a:t>4. _</a:t>
            </a:r>
          </a:p>
          <a:p>
            <a:pPr indent="0" algn="just">
              <a:lnSpc>
                <a:spcPts val="984"/>
              </a:lnSpc>
            </a:pPr>
            <a:r>
              <a:rPr lang="ru" sz="800" dirty="0">
                <a:latin typeface="Microsoft Sans Serif"/>
              </a:rPr>
              <a:t>5. _</a:t>
            </a:r>
          </a:p>
          <a:p>
            <a:pPr indent="0" algn="just">
              <a:lnSpc>
                <a:spcPts val="984"/>
              </a:lnSpc>
              <a:spcAft>
                <a:spcPts val="630"/>
              </a:spcAft>
            </a:pPr>
            <a:r>
              <a:rPr lang="ru" sz="800" dirty="0">
                <a:latin typeface="Microsoft Sans Serif"/>
              </a:rPr>
              <a:t>Проголосовали:</a:t>
            </a:r>
          </a:p>
          <a:p>
            <a:pPr indent="0" algn="just">
              <a:spcAft>
                <a:spcPts val="630"/>
              </a:spcAft>
            </a:pPr>
            <a:r>
              <a:rPr lang="ru" sz="800" dirty="0">
                <a:latin typeface="Microsoft Sans Serif"/>
              </a:rPr>
              <a:t>“за” -_человек; “против” -_человек; “воздержались” -_человек.</a:t>
            </a:r>
          </a:p>
          <a:p>
            <a:pPr indent="0" algn="just"/>
            <a:r>
              <a:rPr lang="ru" sz="950" b="1" spc="-50" dirty="0">
                <a:latin typeface="Microsoft Sans Serif"/>
              </a:rPr>
              <a:t>Решение принято.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2505456" y="5074920"/>
            <a:ext cx="1347216" cy="368808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indent="0" algn="r">
              <a:lnSpc>
                <a:spcPts val="1776"/>
              </a:lnSpc>
            </a:pPr>
            <a:r>
              <a:rPr lang="ru" sz="800">
                <a:latin typeface="Microsoft Sans Serif"/>
              </a:rPr>
              <a:t>Председатель собрания Секретарь собрания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4322064" y="5199888"/>
            <a:ext cx="426720" cy="121920"/>
          </a:xfrm>
          <a:prstGeom prst="rect">
            <a:avLst/>
          </a:prstGeom>
        </p:spPr>
        <p:txBody>
          <a:bodyPr wrap="none" lIns="0" tIns="0" rIns="0" bIns="0">
            <a:noAutofit/>
          </a:bodyPr>
          <a:lstStyle/>
          <a:p>
            <a:pPr indent="0"/>
            <a:r>
              <a:rPr lang="ru" sz="650">
                <a:latin typeface="Microsoft Sans Serif"/>
              </a:rPr>
              <a:t>(подпись)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4322064" y="5425440"/>
            <a:ext cx="426720" cy="121920"/>
          </a:xfrm>
          <a:prstGeom prst="rect">
            <a:avLst/>
          </a:prstGeom>
        </p:spPr>
        <p:txBody>
          <a:bodyPr wrap="none" lIns="0" tIns="0" rIns="0" bIns="0">
            <a:noAutofit/>
          </a:bodyPr>
          <a:lstStyle/>
          <a:p>
            <a:pPr indent="0"/>
            <a:r>
              <a:rPr lang="ru" sz="650">
                <a:latin typeface="Microsoft Sans Serif"/>
              </a:rPr>
              <a:t>(подпись)</a:t>
            </a: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2193" y="6725031"/>
            <a:ext cx="5412868" cy="593217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69759" y="181005"/>
            <a:ext cx="446993" cy="417429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2762250" y="323850"/>
            <a:ext cx="31611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000" dirty="0" smtClean="0">
                <a:solidFill>
                  <a:srgbClr val="0070C0"/>
                </a:solidFill>
              </a:rPr>
              <a:t>12</a:t>
            </a:r>
            <a:endParaRPr lang="ru-RU" sz="1000" dirty="0">
              <a:solidFill>
                <a:srgbClr val="0070C0"/>
              </a:solidFill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084320" y="617792"/>
            <a:ext cx="807720" cy="219456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indent="0" algn="r">
              <a:lnSpc>
                <a:spcPts val="792"/>
              </a:lnSpc>
            </a:pPr>
            <a:r>
              <a:rPr lang="ru" sz="700" dirty="0">
                <a:latin typeface="Microsoft Sans Serif"/>
              </a:rPr>
              <a:t>Приложение 2</a:t>
            </a:r>
          </a:p>
          <a:p>
            <a:pPr indent="0" algn="r">
              <a:lnSpc>
                <a:spcPts val="792"/>
              </a:lnSpc>
            </a:pPr>
            <a:r>
              <a:rPr lang="ru" sz="700" dirty="0">
                <a:latin typeface="Microsoft Sans Serif"/>
              </a:rPr>
              <a:t>Примерная форма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652272" y="1036320"/>
            <a:ext cx="4239768" cy="553212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marR="165100" indent="0" algn="ctr">
              <a:lnSpc>
                <a:spcPts val="1008"/>
              </a:lnSpc>
              <a:spcAft>
                <a:spcPts val="630"/>
              </a:spcAft>
            </a:pPr>
            <a:r>
              <a:rPr lang="ru" sz="950" b="1" spc="-50" dirty="0">
                <a:latin typeface="Microsoft Sans Serif"/>
              </a:rPr>
              <a:t>УСТАВ МЕСТНОГО ОРГАНА ОБЩЕСТВЕННОЙ САМОДЕЯТЕЛЬНОСТИ ТЕРРИТОРИАЛЬНОГО ОБЩЕСТВЕННОГО САМОУПРАВЛЕНИЯ</a:t>
            </a:r>
          </a:p>
          <a:p>
            <a:pPr indent="0" algn="just">
              <a:spcAft>
                <a:spcPts val="630"/>
              </a:spcAft>
            </a:pPr>
            <a:r>
              <a:rPr lang="ru" sz="800" dirty="0">
                <a:latin typeface="Microsoft Sans Serif"/>
              </a:rPr>
              <a:t>Населенный пункт    </a:t>
            </a:r>
            <a:r>
              <a:rPr lang="ru" sz="800" dirty="0" smtClean="0">
                <a:latin typeface="Microsoft Sans Serif"/>
              </a:rPr>
              <a:t>“_”____________</a:t>
            </a:r>
            <a:r>
              <a:rPr lang="ru" sz="800" dirty="0">
                <a:latin typeface="Microsoft Sans Serif"/>
              </a:rPr>
              <a:t>20_г.</a:t>
            </a:r>
          </a:p>
          <a:p>
            <a:pPr indent="482600" algn="just">
              <a:lnSpc>
                <a:spcPts val="984"/>
              </a:lnSpc>
            </a:pPr>
            <a:r>
              <a:rPr lang="ru" sz="950" b="1" spc="-50" dirty="0">
                <a:latin typeface="Microsoft Sans Serif"/>
              </a:rPr>
              <a:t>1. Общие положения</a:t>
            </a:r>
          </a:p>
          <a:p>
            <a:pPr indent="482600" algn="just">
              <a:lnSpc>
                <a:spcPts val="984"/>
              </a:lnSpc>
            </a:pPr>
            <a:r>
              <a:rPr lang="ru" sz="800" dirty="0">
                <a:latin typeface="Microsoft Sans Serif"/>
              </a:rPr>
              <a:t>1.1  </a:t>
            </a:r>
            <a:r>
              <a:rPr lang="ru" sz="800" dirty="0" smtClean="0">
                <a:latin typeface="Microsoft Sans Serif"/>
              </a:rPr>
              <a:t>Местный </a:t>
            </a:r>
            <a:r>
              <a:rPr lang="ru" sz="800" dirty="0">
                <a:latin typeface="Microsoft Sans Serif"/>
              </a:rPr>
              <a:t>орган общественной самодеятельности территориальное общественное самоуправление (далее - </a:t>
            </a:r>
            <a:r>
              <a:rPr lang="ru" sz="800" b="1" dirty="0">
                <a:latin typeface="Microsoft Sans Serif"/>
              </a:rPr>
              <a:t>ТОС</a:t>
            </a:r>
            <a:r>
              <a:rPr lang="ru" sz="800" dirty="0">
                <a:latin typeface="Microsoft Sans Serif"/>
              </a:rPr>
              <a:t>) - является не имеющей членства некоммерческой организацией, объединяющей граждан по месту их жительства на части территории МО для самостоятельного и под свою ответственность осуществления инициатив по вопросам местного значения. Полное наименование: Территориальное общественное самоуправление МО. Сокращенное наименование: ТОС.</a:t>
            </a:r>
          </a:p>
          <a:p>
            <a:pPr indent="482600" algn="just">
              <a:lnSpc>
                <a:spcPts val="984"/>
              </a:lnSpc>
            </a:pPr>
            <a:r>
              <a:rPr lang="ru" sz="800" dirty="0">
                <a:latin typeface="Microsoft Sans Serif"/>
              </a:rPr>
              <a:t>1.2  </a:t>
            </a:r>
            <a:r>
              <a:rPr lang="ru" sz="800" dirty="0" smtClean="0">
                <a:latin typeface="Microsoft Sans Serif"/>
              </a:rPr>
              <a:t>ТОС </a:t>
            </a:r>
            <a:r>
              <a:rPr lang="ru" sz="800" dirty="0">
                <a:latin typeface="Microsoft Sans Serif"/>
              </a:rPr>
              <a:t>создано на основе и действует в соответствии с действующим законодательством Российской Федерации, устанавливающим общие принципы организации местного самоуправления, Уставом МО, Положением о территориальном общественном самоуправлении в муниципальном образовании, настоящим Уставом.</a:t>
            </a:r>
          </a:p>
          <a:p>
            <a:pPr indent="482600" algn="just">
              <a:lnSpc>
                <a:spcPts val="984"/>
              </a:lnSpc>
            </a:pPr>
            <a:r>
              <a:rPr lang="ru" sz="800" dirty="0" smtClean="0">
                <a:latin typeface="Microsoft Sans Serif"/>
              </a:rPr>
              <a:t>1.3 ТОС </a:t>
            </a:r>
            <a:r>
              <a:rPr lang="ru" sz="800" dirty="0">
                <a:latin typeface="Microsoft Sans Serif"/>
              </a:rPr>
              <a:t>считается учрежденным с момента регистрации устава территориального общественного самоуправления уполномоченным органом местного самоуправления. ТОС является юридическим лицом с момента его государственной регистрации, имеет в собственности и в пользовании обособленное имущество и отвечает по своим обязательствам этим имуществом, может от своего имени приобретать и осуществлять имущественные и личные неимущественные права, нести обязанности, быть истцом и ответчиком в судах Российской Федерации.</a:t>
            </a:r>
          </a:p>
          <a:p>
            <a:pPr indent="482600" algn="just">
              <a:lnSpc>
                <a:spcPts val="984"/>
              </a:lnSpc>
            </a:pPr>
            <a:r>
              <a:rPr lang="ru" sz="800" dirty="0">
                <a:latin typeface="Microsoft Sans Serif"/>
              </a:rPr>
              <a:t>1.4  </a:t>
            </a:r>
            <a:r>
              <a:rPr lang="ru" sz="800" dirty="0" smtClean="0">
                <a:latin typeface="Microsoft Sans Serif"/>
              </a:rPr>
              <a:t>Создание </a:t>
            </a:r>
            <a:r>
              <a:rPr lang="ru" sz="800" dirty="0">
                <a:latin typeface="Microsoft Sans Serif"/>
              </a:rPr>
              <a:t>и ликвидация ТОС, как юридического лица, регулируется законодательством о регистрации некоммерческих организаций.</a:t>
            </a:r>
          </a:p>
          <a:p>
            <a:pPr indent="482600" algn="just">
              <a:lnSpc>
                <a:spcPts val="984"/>
              </a:lnSpc>
            </a:pPr>
            <a:r>
              <a:rPr lang="ru" sz="800" dirty="0">
                <a:latin typeface="Microsoft Sans Serif"/>
              </a:rPr>
              <a:t>1.5    ТОС имеет печать, штамп и иную атрибутику со своим наименованием, расчетный и другие счета в банках, самостоятельный баланс.</a:t>
            </a:r>
          </a:p>
          <a:p>
            <a:pPr indent="482600" algn="just">
              <a:lnSpc>
                <a:spcPts val="984"/>
              </a:lnSpc>
            </a:pPr>
            <a:r>
              <a:rPr lang="ru" sz="800" dirty="0">
                <a:latin typeface="Microsoft Sans Serif"/>
              </a:rPr>
              <a:t>1.6    ТОС, являясь юридическим лицом, вправе вести предпринимательскую, хозяйственную и иную, не противоречащую действующему законодательству деятельность, направленную на достижения поставленных целей и задач ТОС и удовлетворение социально-бытовых потребностей населения территории, на которой оно осуществляется, обладает иными правами юридического лица в соответствии с законодательством.</a:t>
            </a:r>
          </a:p>
          <a:p>
            <a:pPr indent="482600" algn="just">
              <a:lnSpc>
                <a:spcPts val="984"/>
              </a:lnSpc>
            </a:pPr>
            <a:r>
              <a:rPr lang="ru" sz="800" dirty="0">
                <a:latin typeface="Microsoft Sans Serif"/>
              </a:rPr>
              <a:t>1.7 </a:t>
            </a:r>
            <a:r>
              <a:rPr lang="ru" sz="800" dirty="0" smtClean="0">
                <a:latin typeface="Microsoft Sans Serif"/>
              </a:rPr>
              <a:t>Учредителями </a:t>
            </a:r>
            <a:r>
              <a:rPr lang="ru" sz="800" dirty="0">
                <a:latin typeface="Microsoft Sans Serif"/>
              </a:rPr>
              <a:t>ТОС являются физические лица, созвавшие учредительное собрание или конференцию, на котором было принято решение о создании ТОС, принят и утвержден настоящий Устав ТОС, сформированы руководящие и ревизионные органы.</a:t>
            </a:r>
          </a:p>
          <a:p>
            <a:pPr indent="482600" algn="just">
              <a:lnSpc>
                <a:spcPts val="984"/>
              </a:lnSpc>
            </a:pPr>
            <a:r>
              <a:rPr lang="ru" sz="800" dirty="0">
                <a:latin typeface="Microsoft Sans Serif"/>
              </a:rPr>
              <a:t>1.8    ТОС в лице Совета ТОС вправе вступать в ассоциации, союзы.</a:t>
            </a:r>
          </a:p>
          <a:p>
            <a:pPr indent="482600" algn="just">
              <a:lnSpc>
                <a:spcPts val="984"/>
              </a:lnSpc>
            </a:pPr>
            <a:r>
              <a:rPr lang="ru" sz="800" dirty="0">
                <a:latin typeface="Microsoft Sans Serif"/>
              </a:rPr>
              <a:t>1.9  </a:t>
            </a:r>
            <a:r>
              <a:rPr lang="ru" sz="800" dirty="0" smtClean="0">
                <a:latin typeface="Microsoft Sans Serif"/>
              </a:rPr>
              <a:t>Юридический </a:t>
            </a:r>
            <a:r>
              <a:rPr lang="ru" sz="800" dirty="0">
                <a:latin typeface="Microsoft Sans Serif"/>
              </a:rPr>
              <a:t>адрес, место расположения постоянно действующего органа </a:t>
            </a:r>
            <a:r>
              <a:rPr lang="ru" sz="800" dirty="0" smtClean="0">
                <a:latin typeface="Microsoft Sans Serif"/>
              </a:rPr>
              <a:t>ТОС:_______________________________________________________________</a:t>
            </a:r>
            <a:endParaRPr lang="ru" sz="800" dirty="0">
              <a:latin typeface="Microsoft Sans Serif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267200" y="7123176"/>
            <a:ext cx="146304" cy="121920"/>
          </a:xfrm>
          <a:prstGeom prst="rect">
            <a:avLst/>
          </a:prstGeom>
          <a:solidFill>
            <a:srgbClr val="35438B"/>
          </a:solidFill>
        </p:spPr>
        <p:txBody>
          <a:bodyPr wrap="none" lIns="0" tIns="0" rIns="0" bIns="0">
            <a:noAutofit/>
          </a:bodyPr>
          <a:lstStyle/>
          <a:p>
            <a:pPr indent="0"/>
            <a:r>
              <a:rPr lang="ru" sz="900">
                <a:solidFill>
                  <a:srgbClr val="FFFFFF"/>
                </a:solidFill>
                <a:latin typeface="Microsoft Sans Serif"/>
              </a:rPr>
              <a:t>12</a:t>
            </a: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2193" y="6725031"/>
            <a:ext cx="5412868" cy="593217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69759" y="181005"/>
            <a:ext cx="446993" cy="417429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2743200" y="285750"/>
            <a:ext cx="31611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000" dirty="0" smtClean="0">
                <a:solidFill>
                  <a:srgbClr val="0070C0"/>
                </a:solidFill>
              </a:rPr>
              <a:t>13</a:t>
            </a:r>
            <a:endParaRPr lang="ru-RU" sz="1000" dirty="0">
              <a:solidFill>
                <a:srgbClr val="0070C0"/>
              </a:solidFill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192" y="6903720"/>
            <a:ext cx="893662" cy="392565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478536" y="533400"/>
            <a:ext cx="4239768" cy="6275832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indent="482600" algn="just">
              <a:lnSpc>
                <a:spcPts val="1008"/>
              </a:lnSpc>
            </a:pPr>
            <a:r>
              <a:rPr lang="ru" sz="950" b="1" spc="-50" dirty="0">
                <a:latin typeface="Microsoft Sans Serif"/>
              </a:rPr>
              <a:t>2.    Границы территории </a:t>
            </a:r>
            <a:r>
              <a:rPr lang="en-US" sz="950" b="1" spc="-50" dirty="0">
                <a:latin typeface="Microsoft Sans Serif"/>
              </a:rPr>
              <a:t>TOC</a:t>
            </a:r>
          </a:p>
          <a:p>
            <a:pPr indent="482600" algn="just">
              <a:lnSpc>
                <a:spcPts val="1008"/>
              </a:lnSpc>
              <a:spcAft>
                <a:spcPts val="420"/>
              </a:spcAft>
            </a:pPr>
            <a:r>
              <a:rPr lang="ru" sz="800" dirty="0">
                <a:latin typeface="Microsoft Sans Serif"/>
              </a:rPr>
              <a:t>Деятельность </a:t>
            </a:r>
            <a:r>
              <a:rPr lang="en-US" sz="800" dirty="0">
                <a:latin typeface="Microsoft Sans Serif"/>
              </a:rPr>
              <a:t>TOC </a:t>
            </a:r>
            <a:r>
              <a:rPr lang="ru" sz="800" dirty="0">
                <a:latin typeface="Microsoft Sans Serif"/>
              </a:rPr>
              <a:t>осуществляется на части территории МО, в границах</a:t>
            </a:r>
            <a:r>
              <a:rPr lang="ru" sz="800" dirty="0" smtClean="0">
                <a:latin typeface="Microsoft Sans Serif"/>
              </a:rPr>
              <a:t>____</a:t>
            </a:r>
          </a:p>
          <a:p>
            <a:pPr indent="482600" algn="just">
              <a:lnSpc>
                <a:spcPts val="1008"/>
              </a:lnSpc>
              <a:spcAft>
                <a:spcPts val="420"/>
              </a:spcAft>
            </a:pPr>
            <a:r>
              <a:rPr lang="ru" sz="800" dirty="0" smtClean="0">
                <a:latin typeface="Microsoft Sans Serif"/>
              </a:rPr>
              <a:t>__________________________________________________________________.</a:t>
            </a:r>
            <a:endParaRPr lang="ru" sz="800" dirty="0">
              <a:latin typeface="Microsoft Sans Serif"/>
            </a:endParaRPr>
          </a:p>
          <a:p>
            <a:pPr indent="482600" algn="just">
              <a:lnSpc>
                <a:spcPts val="984"/>
              </a:lnSpc>
            </a:pPr>
            <a:r>
              <a:rPr lang="ru" sz="950" b="1" spc="-50" dirty="0">
                <a:latin typeface="Microsoft Sans Serif"/>
              </a:rPr>
              <a:t>3.    Цели и задачи, основные направления и формы осуществления</a:t>
            </a:r>
          </a:p>
          <a:p>
            <a:pPr indent="0">
              <a:lnSpc>
                <a:spcPts val="984"/>
              </a:lnSpc>
            </a:pPr>
            <a:r>
              <a:rPr lang="ru" sz="950" b="1" spc="-50" dirty="0" smtClean="0">
                <a:latin typeface="Microsoft Sans Serif"/>
              </a:rPr>
              <a:t>                          ТОС</a:t>
            </a:r>
            <a:endParaRPr lang="ru" sz="950" b="1" spc="-50" dirty="0">
              <a:latin typeface="Microsoft Sans Serif"/>
            </a:endParaRPr>
          </a:p>
          <a:p>
            <a:pPr indent="482600" algn="just">
              <a:lnSpc>
                <a:spcPts val="984"/>
              </a:lnSpc>
            </a:pPr>
            <a:r>
              <a:rPr lang="ru" sz="800" dirty="0">
                <a:latin typeface="Microsoft Sans Serif"/>
              </a:rPr>
              <a:t>3.1 </a:t>
            </a:r>
            <a:r>
              <a:rPr lang="ru" sz="800" dirty="0" smtClean="0">
                <a:latin typeface="Microsoft Sans Serif"/>
              </a:rPr>
              <a:t>ТОС </a:t>
            </a:r>
            <a:r>
              <a:rPr lang="ru" sz="800" dirty="0">
                <a:latin typeface="Microsoft Sans Serif"/>
              </a:rPr>
              <a:t>ставит целью самостоятельное и под свою ответственность осуществление собственных инициатив по вопросам местного значения на территории своей деятельности и взаимодействие с органами местного самоуправления в решении вопросов, непосредственно касающихся жителей территории, на которой осуществляется территориальное общественное самоуправление</a:t>
            </a:r>
          </a:p>
          <a:p>
            <a:pPr indent="482600" algn="just">
              <a:lnSpc>
                <a:spcPts val="984"/>
              </a:lnSpc>
            </a:pPr>
            <a:r>
              <a:rPr lang="ru" sz="800" dirty="0">
                <a:latin typeface="Microsoft Sans Serif"/>
              </a:rPr>
              <a:t>3.2    Основными задачами ТОС являются:</a:t>
            </a:r>
          </a:p>
          <a:p>
            <a:pPr indent="482600" algn="just">
              <a:lnSpc>
                <a:spcPts val="984"/>
              </a:lnSpc>
            </a:pPr>
            <a:r>
              <a:rPr lang="ru" sz="800" dirty="0">
                <a:latin typeface="Microsoft Sans Serif"/>
              </a:rPr>
              <a:t>3.2.1   </a:t>
            </a:r>
            <a:r>
              <a:rPr lang="ru" sz="800" dirty="0" smtClean="0">
                <a:latin typeface="Microsoft Sans Serif"/>
              </a:rPr>
              <a:t>Активизация </a:t>
            </a:r>
            <a:r>
              <a:rPr lang="ru" sz="800" dirty="0">
                <a:latin typeface="Microsoft Sans Serif"/>
              </a:rPr>
              <a:t>жителей в решении вопросов местного значения по месту непосредственного проживания, привлечение к организации и проведению мероприятий для совместного решения различных хозяйственноэкономических и социально-бытовых проблем территории;</a:t>
            </a:r>
          </a:p>
          <a:p>
            <a:pPr indent="482600" algn="just">
              <a:lnSpc>
                <a:spcPts val="984"/>
              </a:lnSpc>
            </a:pPr>
            <a:r>
              <a:rPr lang="ru" sz="800" dirty="0">
                <a:latin typeface="Microsoft Sans Serif"/>
              </a:rPr>
              <a:t>3.2.2 </a:t>
            </a:r>
            <a:r>
              <a:rPr lang="ru" sz="800" dirty="0" smtClean="0">
                <a:latin typeface="Microsoft Sans Serif"/>
              </a:rPr>
              <a:t>Представительство </a:t>
            </a:r>
            <a:r>
              <a:rPr lang="ru" sz="800" dirty="0">
                <a:latin typeface="Microsoft Sans Serif"/>
              </a:rPr>
              <a:t>в органах государственной власти и органах местного самоуправления интересов жителей, проживающих на территории осуществления ТОС;</a:t>
            </a:r>
          </a:p>
          <a:p>
            <a:pPr indent="482600" algn="just">
              <a:lnSpc>
                <a:spcPts val="984"/>
              </a:lnSpc>
            </a:pPr>
            <a:r>
              <a:rPr lang="ru" sz="800" dirty="0">
                <a:latin typeface="Microsoft Sans Serif"/>
              </a:rPr>
              <a:t>3.2.3    Участие в формировании муниципальной нормативной правовой базы по вопросам, затрагивающим интересы населения, проживающего на территории осуществления ТОС;</a:t>
            </a:r>
          </a:p>
          <a:p>
            <a:pPr indent="482600" algn="just">
              <a:lnSpc>
                <a:spcPts val="984"/>
              </a:lnSpc>
            </a:pPr>
            <a:r>
              <a:rPr lang="ru" sz="800" dirty="0">
                <a:latin typeface="Microsoft Sans Serif"/>
              </a:rPr>
              <a:t>3.2.4 </a:t>
            </a:r>
            <a:r>
              <a:rPr lang="ru" sz="800" dirty="0" smtClean="0">
                <a:latin typeface="Microsoft Sans Serif"/>
              </a:rPr>
              <a:t>Осуществление </a:t>
            </a:r>
            <a:r>
              <a:rPr lang="ru" sz="800" dirty="0">
                <a:latin typeface="Microsoft Sans Serif"/>
              </a:rPr>
              <a:t>финансово-хозяйственной и предпринимательской деятельности по решению хозяйственных и социально-бытовых потребностей населения, проживающего на территории осуществления ТОС, лишь постольку, поскольку это служит достижению целей, для которых создается ТОС.</a:t>
            </a:r>
          </a:p>
          <a:p>
            <a:pPr indent="482600" algn="just">
              <a:lnSpc>
                <a:spcPts val="984"/>
              </a:lnSpc>
            </a:pPr>
            <a:r>
              <a:rPr lang="ru" sz="800" dirty="0">
                <a:latin typeface="Microsoft Sans Serif"/>
              </a:rPr>
              <a:t>3.3 Для осуществления собственных инициатив и реализации уставных целей ТОС вправе осуществлять следующие направления деятельности:</a:t>
            </a:r>
          </a:p>
          <a:p>
            <a:pPr indent="482600" algn="just">
              <a:lnSpc>
                <a:spcPts val="984"/>
              </a:lnSpc>
            </a:pPr>
            <a:r>
              <a:rPr lang="ru" sz="800" dirty="0">
                <a:latin typeface="Microsoft Sans Serif"/>
              </a:rPr>
              <a:t>3.3.1 </a:t>
            </a:r>
            <a:r>
              <a:rPr lang="ru" sz="800" dirty="0" smtClean="0">
                <a:latin typeface="Microsoft Sans Serif"/>
              </a:rPr>
              <a:t>Готовить </a:t>
            </a:r>
            <a:r>
              <a:rPr lang="ru" sz="800" dirty="0">
                <a:latin typeface="Microsoft Sans Serif"/>
              </a:rPr>
              <a:t>предложения по социально-экономическому развитию территории ТОС для представления их собранию граждан, в органы местного самоуправления и государственной власти;</a:t>
            </a:r>
          </a:p>
          <a:p>
            <a:pPr indent="482600" algn="just">
              <a:lnSpc>
                <a:spcPts val="984"/>
              </a:lnSpc>
            </a:pPr>
            <a:r>
              <a:rPr lang="ru" sz="800" dirty="0">
                <a:latin typeface="Microsoft Sans Serif"/>
              </a:rPr>
              <a:t>3.3.2 </a:t>
            </a:r>
            <a:r>
              <a:rPr lang="ru" sz="800" dirty="0" smtClean="0">
                <a:latin typeface="Microsoft Sans Serif"/>
              </a:rPr>
              <a:t>Обеспечивать </a:t>
            </a:r>
            <a:r>
              <a:rPr lang="ru" sz="800" dirty="0">
                <a:latin typeface="Microsoft Sans Serif"/>
              </a:rPr>
              <a:t>информирование населения о решениях органов местного самоуправления, принятых по предложению или при участии территориального общественного самоуправления;</a:t>
            </a:r>
          </a:p>
          <a:p>
            <a:pPr indent="444500" algn="just">
              <a:lnSpc>
                <a:spcPts val="984"/>
              </a:lnSpc>
            </a:pPr>
            <a:r>
              <a:rPr lang="ru" sz="800" dirty="0">
                <a:latin typeface="Microsoft Sans Serif"/>
              </a:rPr>
              <a:t>3.3.3    Осуществлять общественный контроль совместно с уполномоченными органами над деятельностью организаций, обеспечивающих содержание и жизнеобеспечение жилищного фонда, расположенного на территории ТОС, содержанием зеленых насаждений и водоемов, соблюдением правил торговли, санитарно-эпидемиологической обстановкой и пожарной безопасностью на территории;</a:t>
            </a:r>
          </a:p>
          <a:p>
            <a:pPr indent="482600" algn="just">
              <a:lnSpc>
                <a:spcPts val="984"/>
              </a:lnSpc>
            </a:pPr>
            <a:r>
              <a:rPr lang="ru" sz="800" dirty="0" smtClean="0">
                <a:latin typeface="Microsoft Sans Serif"/>
              </a:rPr>
              <a:t>3.3.4 Осуществлять </a:t>
            </a:r>
            <a:r>
              <a:rPr lang="ru" sz="800" dirty="0">
                <a:latin typeface="Microsoft Sans Serif"/>
              </a:rPr>
              <a:t>общественный земельный контроль, вносить предложения по использованию свободных земельных участков под детские и оздоровительные площадки, скверы, площадки для выгула собак, а также для других общественно-полезных целей;</a:t>
            </a:r>
          </a:p>
          <a:p>
            <a:pPr indent="482600" algn="just">
              <a:lnSpc>
                <a:spcPts val="984"/>
              </a:lnSpc>
            </a:pPr>
            <a:r>
              <a:rPr lang="ru" sz="800" dirty="0">
                <a:latin typeface="Microsoft Sans Serif"/>
              </a:rPr>
              <a:t>3.3.5 </a:t>
            </a:r>
            <a:r>
              <a:rPr lang="ru" sz="800" dirty="0" smtClean="0">
                <a:latin typeface="Microsoft Sans Serif"/>
              </a:rPr>
              <a:t>В </a:t>
            </a:r>
            <a:r>
              <a:rPr lang="ru" sz="800" dirty="0">
                <a:latin typeface="Microsoft Sans Serif"/>
              </a:rPr>
              <a:t>установленном законом порядке оказывать содействие правоохранительным органам, вносить предложения по организации охраны общественного порядка на территории;</a:t>
            </a: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2193" y="6725031"/>
            <a:ext cx="5412868" cy="593217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69759" y="181005"/>
            <a:ext cx="446993" cy="417429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2771775" y="285750"/>
            <a:ext cx="31611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000" dirty="0" smtClean="0">
                <a:solidFill>
                  <a:srgbClr val="0070C0"/>
                </a:solidFill>
              </a:rPr>
              <a:t>14</a:t>
            </a:r>
            <a:endParaRPr lang="ru-RU" sz="1000" dirty="0">
              <a:solidFill>
                <a:srgbClr val="0070C0"/>
              </a:solidFill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49224" y="527304"/>
            <a:ext cx="4194048" cy="36576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indent="482600" algn="just">
              <a:lnSpc>
                <a:spcPts val="984"/>
              </a:lnSpc>
            </a:pPr>
            <a:r>
              <a:rPr lang="ru" sz="800" dirty="0">
                <a:latin typeface="Microsoft Sans Serif"/>
              </a:rPr>
              <a:t>3.3.6  </a:t>
            </a:r>
            <a:r>
              <a:rPr lang="ru" sz="800" dirty="0" smtClean="0">
                <a:latin typeface="Microsoft Sans Serif"/>
              </a:rPr>
              <a:t>Привлекать </a:t>
            </a:r>
            <a:r>
              <a:rPr lang="ru" sz="800" dirty="0">
                <a:latin typeface="Microsoft Sans Serif"/>
              </a:rPr>
              <a:t>на добровольной основе население к участию в работе по обеспечению сохранности жилищного фонда, благоустройству и поддержанию чистоты на территории по месту жительства;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646176" y="911352"/>
            <a:ext cx="4197096" cy="36576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indent="482600" algn="just">
              <a:lnSpc>
                <a:spcPts val="984"/>
              </a:lnSpc>
            </a:pPr>
            <a:r>
              <a:rPr lang="ru" sz="800" dirty="0">
                <a:latin typeface="Microsoft Sans Serif"/>
              </a:rPr>
              <a:t>3.3.7  </a:t>
            </a:r>
            <a:r>
              <a:rPr lang="ru" sz="800" dirty="0" smtClean="0">
                <a:latin typeface="Microsoft Sans Serif"/>
              </a:rPr>
              <a:t>Проводить </a:t>
            </a:r>
            <a:r>
              <a:rPr lang="ru" sz="800" dirty="0">
                <a:latin typeface="Microsoft Sans Serif"/>
              </a:rPr>
              <a:t>работу, направленную на социальную защиту населения, организовывать акции милосердия, оказывать содействие в проведении таких акций органам местного самоуправления и иным организациям;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643128" y="1295400"/>
            <a:ext cx="4203192" cy="618744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indent="482600" algn="just">
              <a:lnSpc>
                <a:spcPts val="984"/>
              </a:lnSpc>
            </a:pPr>
            <a:r>
              <a:rPr lang="ru" sz="800" dirty="0">
                <a:latin typeface="Microsoft Sans Serif"/>
              </a:rPr>
              <a:t>3.3.8  </a:t>
            </a:r>
            <a:r>
              <a:rPr lang="ru" sz="800" dirty="0" smtClean="0">
                <a:latin typeface="Microsoft Sans Serif"/>
              </a:rPr>
              <a:t>Принимать </a:t>
            </a:r>
            <a:r>
              <a:rPr lang="ru" sz="800" dirty="0">
                <a:latin typeface="Microsoft Sans Serif"/>
              </a:rPr>
              <a:t>меры по организации отдыха населения, проведению культурно-массовых и спортивных мероприятий и праздников, созданию клубов по интересам, центров досуга, мест для отдыха и занятий спортом по месту жительства, организовывать и проводить иные мероприятия, способствующие формированию культуры сообщества жителей;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646176" y="1932432"/>
            <a:ext cx="4197096" cy="490728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indent="482600" algn="just">
              <a:lnSpc>
                <a:spcPts val="984"/>
              </a:lnSpc>
            </a:pPr>
            <a:r>
              <a:rPr lang="ru" sz="800" dirty="0">
                <a:latin typeface="Microsoft Sans Serif"/>
              </a:rPr>
              <a:t>3.3.9  </a:t>
            </a:r>
            <a:r>
              <a:rPr lang="ru" sz="800" dirty="0" smtClean="0">
                <a:latin typeface="Microsoft Sans Serif"/>
              </a:rPr>
              <a:t> </a:t>
            </a:r>
            <a:r>
              <a:rPr lang="ru" sz="800" dirty="0">
                <a:latin typeface="Microsoft Sans Serif"/>
              </a:rPr>
              <a:t>Определять в соответствии с настоящим Уставом штаты, размер и порядок оплаты труда членов органов ТОС, работающих на постоянной </a:t>
            </a:r>
            <a:r>
              <a:rPr lang="ru" sz="800" dirty="0" smtClean="0">
                <a:latin typeface="Microsoft Sans Serif"/>
              </a:rPr>
              <a:t>штатной </a:t>
            </a:r>
            <a:r>
              <a:rPr lang="ru" sz="800" dirty="0">
                <a:latin typeface="Microsoft Sans Serif"/>
              </a:rPr>
              <a:t>основе, а также граждан, привлеченных к выполнению работ на основе гражданско-правовых договоров;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643128" y="2441448"/>
            <a:ext cx="4200144" cy="368808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indent="482600" algn="just">
              <a:lnSpc>
                <a:spcPts val="984"/>
              </a:lnSpc>
            </a:pPr>
            <a:r>
              <a:rPr lang="ru" sz="800" dirty="0">
                <a:latin typeface="Microsoft Sans Serif"/>
              </a:rPr>
              <a:t>3.3.10 </a:t>
            </a:r>
            <a:r>
              <a:rPr lang="ru" sz="800" dirty="0" smtClean="0">
                <a:latin typeface="Microsoft Sans Serif"/>
              </a:rPr>
              <a:t>Организовывать </a:t>
            </a:r>
            <a:r>
              <a:rPr lang="ru" sz="800" dirty="0">
                <a:latin typeface="Microsoft Sans Serif"/>
              </a:rPr>
              <a:t>привлечение на добровольной основе средств жителей, организаций и учреждений всех форм собственности для развития социальной инфраструктуры территории;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646176" y="2825496"/>
            <a:ext cx="4191000" cy="237744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indent="482600" algn="just">
              <a:lnSpc>
                <a:spcPts val="984"/>
              </a:lnSpc>
            </a:pPr>
            <a:r>
              <a:rPr lang="ru" sz="800" dirty="0">
                <a:latin typeface="Microsoft Sans Serif"/>
              </a:rPr>
              <a:t>3.3.11  </a:t>
            </a:r>
            <a:r>
              <a:rPr lang="ru" sz="800" dirty="0" smtClean="0">
                <a:latin typeface="Microsoft Sans Serif"/>
              </a:rPr>
              <a:t>Выступать </a:t>
            </a:r>
            <a:r>
              <a:rPr lang="ru" sz="800" dirty="0">
                <a:latin typeface="Microsoft Sans Serif"/>
              </a:rPr>
              <a:t>заказчиком по строительным и ремонтным работам, осуществляемым за счет средств, находящихся в распоряжении ТОС;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643128" y="3081528"/>
            <a:ext cx="4200144" cy="490728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indent="482600" algn="just">
              <a:lnSpc>
                <a:spcPts val="984"/>
              </a:lnSpc>
            </a:pPr>
            <a:r>
              <a:rPr lang="ru" sz="800" dirty="0">
                <a:latin typeface="Microsoft Sans Serif"/>
              </a:rPr>
              <a:t>3.3.12 </a:t>
            </a:r>
            <a:r>
              <a:rPr lang="ru" sz="800" dirty="0" smtClean="0">
                <a:latin typeface="Microsoft Sans Serif"/>
              </a:rPr>
              <a:t> Осуществлять </a:t>
            </a:r>
            <a:r>
              <a:rPr lang="ru" sz="800" dirty="0">
                <a:latin typeface="Microsoft Sans Serif"/>
              </a:rPr>
              <a:t>взаимодействие с органами местного самоуправления на основе договоров и соглашений, заключать договоры с иными организациями в целях решения социально-экономических задач данной территории;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649224" y="3593592"/>
            <a:ext cx="4194048" cy="237744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indent="482600" algn="just">
              <a:lnSpc>
                <a:spcPts val="984"/>
              </a:lnSpc>
            </a:pPr>
            <a:r>
              <a:rPr lang="ru" sz="800" dirty="0">
                <a:latin typeface="Microsoft Sans Serif"/>
              </a:rPr>
              <a:t>3.3.13  </a:t>
            </a:r>
            <a:r>
              <a:rPr lang="ru" sz="800" dirty="0" smtClean="0">
                <a:latin typeface="Microsoft Sans Serif"/>
              </a:rPr>
              <a:t> </a:t>
            </a:r>
            <a:r>
              <a:rPr lang="ru" sz="800" dirty="0">
                <a:latin typeface="Microsoft Sans Serif"/>
              </a:rPr>
              <a:t>Осуществлять исполнение государственного и (или) муниципального заказа в установленном порядке;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646176" y="3846576"/>
            <a:ext cx="4197096" cy="36576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indent="482600" algn="just">
              <a:lnSpc>
                <a:spcPts val="984"/>
              </a:lnSpc>
            </a:pPr>
            <a:r>
              <a:rPr lang="ru" sz="800" dirty="0">
                <a:latin typeface="Microsoft Sans Serif"/>
              </a:rPr>
              <a:t>3.3.14  </a:t>
            </a:r>
            <a:r>
              <a:rPr lang="ru" sz="800" dirty="0" smtClean="0">
                <a:latin typeface="Microsoft Sans Serif"/>
              </a:rPr>
              <a:t>Создавать </a:t>
            </a:r>
            <a:r>
              <a:rPr lang="ru" sz="800" dirty="0">
                <a:latin typeface="Microsoft Sans Serif"/>
              </a:rPr>
              <a:t>в установленном порядке предприятия и организации, удовлетворяющие потребности населения соответствующей территории в товарах, работах, услугах;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646176" y="4230624"/>
            <a:ext cx="4200144" cy="36576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indent="482600" algn="just">
              <a:lnSpc>
                <a:spcPts val="984"/>
              </a:lnSpc>
            </a:pPr>
            <a:r>
              <a:rPr lang="ru" sz="800" dirty="0">
                <a:latin typeface="Microsoft Sans Serif"/>
              </a:rPr>
              <a:t>3.3.15  </a:t>
            </a:r>
            <a:r>
              <a:rPr lang="ru" sz="800" dirty="0" smtClean="0">
                <a:latin typeface="Microsoft Sans Serif"/>
              </a:rPr>
              <a:t>Создавать </a:t>
            </a:r>
            <a:r>
              <a:rPr lang="ru" sz="800" dirty="0">
                <a:latin typeface="Microsoft Sans Serif"/>
              </a:rPr>
              <a:t>специальные фонды за счет средств, полученных от оказания услуг населению, а также добровольных взносов граждан, предприятий и других поступлений;</a:t>
            </a:r>
          </a:p>
        </p:txBody>
      </p:sp>
      <p:sp>
        <p:nvSpPr>
          <p:cNvPr id="12" name="Прямоугольник 11"/>
          <p:cNvSpPr/>
          <p:nvPr/>
        </p:nvSpPr>
        <p:spPr>
          <a:xfrm>
            <a:off x="646176" y="4614672"/>
            <a:ext cx="4197096" cy="362712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indent="482600" algn="just">
              <a:lnSpc>
                <a:spcPts val="984"/>
              </a:lnSpc>
            </a:pPr>
            <a:r>
              <a:rPr lang="ru" sz="800" dirty="0">
                <a:latin typeface="Microsoft Sans Serif"/>
              </a:rPr>
              <a:t>3.3.16  </a:t>
            </a:r>
            <a:r>
              <a:rPr lang="ru" sz="800" dirty="0" smtClean="0">
                <a:latin typeface="Microsoft Sans Serif"/>
              </a:rPr>
              <a:t>Организовывать </a:t>
            </a:r>
            <a:r>
              <a:rPr lang="ru" sz="800" dirty="0">
                <a:latin typeface="Microsoft Sans Serif"/>
              </a:rPr>
              <a:t>иную экономическую деятельность, не запрещенную законодательством, с целью удовлетворения социально-экономических потребностей населения;</a:t>
            </a:r>
          </a:p>
        </p:txBody>
      </p:sp>
      <p:sp>
        <p:nvSpPr>
          <p:cNvPr id="13" name="Прямоугольник 12"/>
          <p:cNvSpPr/>
          <p:nvPr/>
        </p:nvSpPr>
        <p:spPr>
          <a:xfrm>
            <a:off x="649224" y="4995672"/>
            <a:ext cx="4194048" cy="36576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indent="482600" algn="just">
              <a:lnSpc>
                <a:spcPts val="984"/>
              </a:lnSpc>
            </a:pPr>
            <a:r>
              <a:rPr lang="ru" sz="800" dirty="0">
                <a:latin typeface="Microsoft Sans Serif"/>
              </a:rPr>
              <a:t>3.3.17  </a:t>
            </a:r>
            <a:r>
              <a:rPr lang="ru" sz="800" dirty="0" smtClean="0">
                <a:latin typeface="Microsoft Sans Serif"/>
              </a:rPr>
              <a:t>Осуществлять </a:t>
            </a:r>
            <a:r>
              <a:rPr lang="ru" sz="800" dirty="0">
                <a:latin typeface="Microsoft Sans Serif"/>
              </a:rPr>
              <a:t>иные полномочия, предусмотренные действующим законодательством, Уставом МО, настоящим Уставом, решениями собраний и конференций граждан.</a:t>
            </a:r>
          </a:p>
        </p:txBody>
      </p:sp>
      <p:sp>
        <p:nvSpPr>
          <p:cNvPr id="14" name="Прямоугольник 13"/>
          <p:cNvSpPr/>
          <p:nvPr/>
        </p:nvSpPr>
        <p:spPr>
          <a:xfrm>
            <a:off x="646176" y="5379720"/>
            <a:ext cx="4194048" cy="237744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indent="482600" algn="just">
              <a:lnSpc>
                <a:spcPts val="984"/>
              </a:lnSpc>
            </a:pPr>
            <a:r>
              <a:rPr lang="ru" sz="800" dirty="0">
                <a:latin typeface="Microsoft Sans Serif"/>
              </a:rPr>
              <a:t>3.4   </a:t>
            </a:r>
            <a:r>
              <a:rPr lang="ru" sz="800" dirty="0" smtClean="0">
                <a:latin typeface="Microsoft Sans Serif"/>
              </a:rPr>
              <a:t>ТОС </a:t>
            </a:r>
            <a:r>
              <a:rPr lang="ru" sz="800" dirty="0">
                <a:latin typeface="Microsoft Sans Serif"/>
              </a:rPr>
              <a:t>обладает и иными правами в соответствии с федеральным законодательством о некоммерческих организациях</a:t>
            </a:r>
          </a:p>
        </p:txBody>
      </p:sp>
      <p:sp>
        <p:nvSpPr>
          <p:cNvPr id="15" name="Прямоугольник 14"/>
          <p:cNvSpPr/>
          <p:nvPr/>
        </p:nvSpPr>
        <p:spPr>
          <a:xfrm>
            <a:off x="1106424" y="5635752"/>
            <a:ext cx="1679448" cy="88392"/>
          </a:xfrm>
          <a:prstGeom prst="rect">
            <a:avLst/>
          </a:prstGeom>
        </p:spPr>
        <p:txBody>
          <a:bodyPr wrap="none" lIns="0" tIns="0" rIns="0" bIns="0">
            <a:noAutofit/>
          </a:bodyPr>
          <a:lstStyle/>
          <a:p>
            <a:pPr indent="482600">
              <a:lnSpc>
                <a:spcPts val="984"/>
              </a:lnSpc>
            </a:pPr>
            <a:r>
              <a:rPr lang="ru" sz="800" b="1" dirty="0">
                <a:latin typeface="Microsoft Sans Serif"/>
              </a:rPr>
              <a:t>3.5    Основные обязанности ТОС</a:t>
            </a:r>
            <a:r>
              <a:rPr lang="ru" sz="800" dirty="0">
                <a:latin typeface="Microsoft Sans Serif"/>
              </a:rPr>
              <a:t>:</a:t>
            </a:r>
          </a:p>
        </p:txBody>
      </p:sp>
      <p:sp>
        <p:nvSpPr>
          <p:cNvPr id="16" name="Прямоугольник 15"/>
          <p:cNvSpPr/>
          <p:nvPr/>
        </p:nvSpPr>
        <p:spPr>
          <a:xfrm>
            <a:off x="646176" y="5763768"/>
            <a:ext cx="4197096" cy="231648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indent="482600" algn="just">
              <a:lnSpc>
                <a:spcPts val="984"/>
              </a:lnSpc>
            </a:pPr>
            <a:r>
              <a:rPr lang="ru" sz="800" dirty="0" smtClean="0">
                <a:latin typeface="Microsoft Sans Serif"/>
              </a:rPr>
              <a:t>3.5.1 Обеспечивать </a:t>
            </a:r>
            <a:r>
              <a:rPr lang="ru" sz="800" dirty="0">
                <a:latin typeface="Microsoft Sans Serif"/>
              </a:rPr>
              <a:t>выполнение требований действующего законодательства, настоящего Устава;</a:t>
            </a:r>
          </a:p>
        </p:txBody>
      </p:sp>
      <p:sp>
        <p:nvSpPr>
          <p:cNvPr id="17" name="Прямоугольник 16"/>
          <p:cNvSpPr/>
          <p:nvPr/>
        </p:nvSpPr>
        <p:spPr>
          <a:xfrm>
            <a:off x="643128" y="6035040"/>
            <a:ext cx="4203192" cy="91440"/>
          </a:xfrm>
          <a:prstGeom prst="rect">
            <a:avLst/>
          </a:prstGeom>
        </p:spPr>
        <p:txBody>
          <a:bodyPr wrap="none" lIns="0" tIns="0" rIns="0" bIns="0">
            <a:noAutofit/>
          </a:bodyPr>
          <a:lstStyle/>
          <a:p>
            <a:pPr indent="482600" algn="just">
              <a:lnSpc>
                <a:spcPts val="984"/>
              </a:lnSpc>
            </a:pPr>
            <a:r>
              <a:rPr lang="ru" sz="800" dirty="0">
                <a:latin typeface="Microsoft Sans Serif"/>
              </a:rPr>
              <a:t>3.5.2    Обеспечивать исполнение решений, принятых на собраниях</a:t>
            </a:r>
          </a:p>
        </p:txBody>
      </p:sp>
      <p:sp>
        <p:nvSpPr>
          <p:cNvPr id="18" name="Прямоугольник 17"/>
          <p:cNvSpPr/>
          <p:nvPr/>
        </p:nvSpPr>
        <p:spPr>
          <a:xfrm>
            <a:off x="649224" y="6169152"/>
            <a:ext cx="457200" cy="85344"/>
          </a:xfrm>
          <a:prstGeom prst="rect">
            <a:avLst/>
          </a:prstGeom>
        </p:spPr>
        <p:txBody>
          <a:bodyPr wrap="none" lIns="0" tIns="0" rIns="0" bIns="0">
            <a:noAutofit/>
          </a:bodyPr>
          <a:lstStyle/>
          <a:p>
            <a:pPr indent="0">
              <a:lnSpc>
                <a:spcPts val="984"/>
              </a:lnSpc>
            </a:pPr>
            <a:r>
              <a:rPr lang="ru" sz="800">
                <a:latin typeface="Microsoft Sans Serif"/>
              </a:rPr>
              <a:t>граждан;</a:t>
            </a:r>
          </a:p>
        </p:txBody>
      </p:sp>
      <p:sp>
        <p:nvSpPr>
          <p:cNvPr id="19" name="Прямоугольник 18"/>
          <p:cNvSpPr/>
          <p:nvPr/>
        </p:nvSpPr>
        <p:spPr>
          <a:xfrm>
            <a:off x="649224" y="6272784"/>
            <a:ext cx="4194048" cy="237744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indent="482600" algn="just">
              <a:lnSpc>
                <a:spcPts val="984"/>
              </a:lnSpc>
            </a:pPr>
            <a:r>
              <a:rPr lang="ru" sz="800">
                <a:latin typeface="Microsoft Sans Serif"/>
              </a:rPr>
              <a:t>3.5.3    Отчитываться перед населением о проделанной работе в порядке, установленным настоящим Уставом.</a:t>
            </a:r>
          </a:p>
        </p:txBody>
      </p:sp>
      <p:sp>
        <p:nvSpPr>
          <p:cNvPr id="20" name="Прямоугольник 19"/>
          <p:cNvSpPr/>
          <p:nvPr/>
        </p:nvSpPr>
        <p:spPr>
          <a:xfrm>
            <a:off x="1106424" y="6528816"/>
            <a:ext cx="2459736" cy="109728"/>
          </a:xfrm>
          <a:prstGeom prst="rect">
            <a:avLst/>
          </a:prstGeom>
        </p:spPr>
        <p:txBody>
          <a:bodyPr wrap="none" lIns="0" tIns="0" rIns="0" bIns="0">
            <a:noAutofit/>
          </a:bodyPr>
          <a:lstStyle/>
          <a:p>
            <a:pPr indent="482600" algn="just">
              <a:lnSpc>
                <a:spcPts val="984"/>
              </a:lnSpc>
            </a:pPr>
            <a:r>
              <a:rPr lang="ru" sz="800" dirty="0">
                <a:latin typeface="Microsoft Sans Serif"/>
              </a:rPr>
              <a:t>3.6    ТОС осуществляется в следующих формах:</a:t>
            </a:r>
          </a:p>
        </p:txBody>
      </p:sp>
      <p:sp>
        <p:nvSpPr>
          <p:cNvPr id="21" name="Прямоугольник 20"/>
          <p:cNvSpPr/>
          <p:nvPr/>
        </p:nvSpPr>
        <p:spPr>
          <a:xfrm>
            <a:off x="4267200" y="7123176"/>
            <a:ext cx="149352" cy="121920"/>
          </a:xfrm>
          <a:prstGeom prst="rect">
            <a:avLst/>
          </a:prstGeom>
          <a:solidFill>
            <a:srgbClr val="35438B"/>
          </a:solidFill>
        </p:spPr>
        <p:txBody>
          <a:bodyPr wrap="none" lIns="0" tIns="0" rIns="0" bIns="0">
            <a:noAutofit/>
          </a:bodyPr>
          <a:lstStyle/>
          <a:p>
            <a:pPr indent="0"/>
            <a:r>
              <a:rPr lang="ru" sz="900">
                <a:solidFill>
                  <a:srgbClr val="FFFFFF"/>
                </a:solidFill>
                <a:latin typeface="Microsoft Sans Serif"/>
              </a:rPr>
              <a:t>14</a:t>
            </a:r>
          </a:p>
        </p:txBody>
      </p:sp>
      <p:pic>
        <p:nvPicPr>
          <p:cNvPr id="22" name="Рисунок 2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2193" y="6725031"/>
            <a:ext cx="5412868" cy="593217"/>
          </a:xfrm>
          <a:prstGeom prst="rect">
            <a:avLst/>
          </a:prstGeom>
        </p:spPr>
      </p:pic>
      <p:pic>
        <p:nvPicPr>
          <p:cNvPr id="23" name="Рисунок 2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9327" y="117422"/>
            <a:ext cx="446993" cy="417429"/>
          </a:xfrm>
          <a:prstGeom prst="rect">
            <a:avLst/>
          </a:prstGeom>
        </p:spPr>
      </p:pic>
      <p:sp>
        <p:nvSpPr>
          <p:cNvPr id="24" name="TextBox 23"/>
          <p:cNvSpPr txBox="1"/>
          <p:nvPr/>
        </p:nvSpPr>
        <p:spPr>
          <a:xfrm>
            <a:off x="2785872" y="117422"/>
            <a:ext cx="31611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000" dirty="0" smtClean="0">
                <a:solidFill>
                  <a:srgbClr val="0070C0"/>
                </a:solidFill>
              </a:rPr>
              <a:t>15</a:t>
            </a:r>
            <a:endParaRPr lang="ru-RU" sz="1000" dirty="0">
              <a:solidFill>
                <a:srgbClr val="0070C0"/>
              </a:solidFill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505968" y="579120"/>
            <a:ext cx="4224528" cy="530352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indent="469900">
              <a:lnSpc>
                <a:spcPts val="984"/>
              </a:lnSpc>
            </a:pPr>
            <a:r>
              <a:rPr lang="ru" sz="800">
                <a:latin typeface="Microsoft Sans Serif"/>
              </a:rPr>
              <a:t>3.6.1    Непосредственно населением на собраниях, являющихся коллегиальным высшим органом управления ТОС;</a:t>
            </a:r>
          </a:p>
          <a:p>
            <a:pPr indent="469900">
              <a:lnSpc>
                <a:spcPts val="984"/>
              </a:lnSpc>
            </a:pPr>
            <a:r>
              <a:rPr lang="ru" sz="800">
                <a:latin typeface="Microsoft Sans Serif"/>
              </a:rPr>
              <a:t>3.6.2    Через создаваемые им органы ТОС (Совет ТОС, ревизионная комиссия, совет общественности, другие органы).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496824" y="1091184"/>
            <a:ext cx="4239768" cy="5763768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indent="482600" algn="just">
              <a:lnSpc>
                <a:spcPts val="984"/>
              </a:lnSpc>
            </a:pPr>
            <a:r>
              <a:rPr lang="ru" sz="950" b="1" spc="-50" dirty="0">
                <a:latin typeface="Microsoft Sans Serif"/>
              </a:rPr>
              <a:t>4. Порядок проведения собрания, полномочия, порядок принятия решений</a:t>
            </a:r>
          </a:p>
          <a:p>
            <a:pPr indent="482600" algn="just">
              <a:lnSpc>
                <a:spcPts val="984"/>
              </a:lnSpc>
            </a:pPr>
            <a:r>
              <a:rPr lang="ru" sz="800" dirty="0">
                <a:latin typeface="Microsoft Sans Serif"/>
              </a:rPr>
              <a:t>4.1 </a:t>
            </a:r>
            <a:r>
              <a:rPr lang="ru" sz="800" dirty="0" smtClean="0">
                <a:latin typeface="Microsoft Sans Serif"/>
              </a:rPr>
              <a:t>Собрание </a:t>
            </a:r>
            <a:r>
              <a:rPr lang="ru" sz="800" dirty="0">
                <a:latin typeface="Microsoft Sans Serif"/>
              </a:rPr>
              <a:t>граждан является высшим органом ТОС и созывается решением Совета ТОС по мере необходимости, но не реже одного раза в год.</a:t>
            </a:r>
          </a:p>
          <a:p>
            <a:pPr indent="482600" algn="just">
              <a:lnSpc>
                <a:spcPts val="984"/>
              </a:lnSpc>
            </a:pPr>
            <a:r>
              <a:rPr lang="ru" sz="800" dirty="0">
                <a:latin typeface="Microsoft Sans Serif"/>
              </a:rPr>
              <a:t>Внеочередное собрание граждан может также созываться Главой администрации МО, инициативными группами граждан. Численность инициативной группы граждан должна составлять не менее 5% от общего количества жителей старше 16-ти лет, проживающих на территории осуществления ТОС.</a:t>
            </a:r>
          </a:p>
          <a:p>
            <a:pPr indent="482600" algn="just">
              <a:lnSpc>
                <a:spcPts val="984"/>
              </a:lnSpc>
            </a:pPr>
            <a:r>
              <a:rPr lang="ru" sz="800" dirty="0">
                <a:latin typeface="Microsoft Sans Serif"/>
              </a:rPr>
              <a:t>4.2    В работе собрания могут принимать участие граждане, проживающие на территории ТОС в соответствии с нормами, установленными Положением о территориальном общественном самоуправлении в МО.</a:t>
            </a:r>
          </a:p>
          <a:p>
            <a:pPr indent="482600" algn="just">
              <a:lnSpc>
                <a:spcPts val="984"/>
              </a:lnSpc>
            </a:pPr>
            <a:r>
              <a:rPr lang="ru" sz="800" dirty="0">
                <a:latin typeface="Microsoft Sans Serif"/>
              </a:rPr>
              <a:t>Граждане Российской Федерации, не проживающие на указанной территории, но имеющие на этой территории недвижимое имущество, принадлежащее им на праве собственности, могут участвовать в работе собрания с правом совещательного голоса.</a:t>
            </a:r>
          </a:p>
          <a:p>
            <a:pPr indent="482600" algn="just">
              <a:lnSpc>
                <a:spcPts val="984"/>
              </a:lnSpc>
            </a:pPr>
            <a:r>
              <a:rPr lang="ru" sz="800" dirty="0">
                <a:latin typeface="Microsoft Sans Serif"/>
              </a:rPr>
              <a:t>4.3    Собрание считается правомочной, если в его работе принимает участие не менее </a:t>
            </a:r>
            <a:r>
              <a:rPr lang="ru" sz="1100" i="1" spc="-100" dirty="0" smtClean="0">
                <a:latin typeface="Garamond"/>
              </a:rPr>
              <a:t>1/2</a:t>
            </a:r>
            <a:r>
              <a:rPr lang="ru" sz="800" dirty="0" smtClean="0">
                <a:latin typeface="Microsoft Sans Serif"/>
              </a:rPr>
              <a:t> </a:t>
            </a:r>
            <a:r>
              <a:rPr lang="ru" sz="800" dirty="0">
                <a:latin typeface="Microsoft Sans Serif"/>
              </a:rPr>
              <a:t>жителей соответствующей территории, обладающих правом на осуществление ТОС.</a:t>
            </a:r>
          </a:p>
          <a:p>
            <a:pPr indent="482600" algn="just">
              <a:lnSpc>
                <a:spcPts val="984"/>
              </a:lnSpc>
            </a:pPr>
            <a:r>
              <a:rPr lang="ru" sz="800" dirty="0">
                <a:latin typeface="Microsoft Sans Serif"/>
              </a:rPr>
              <a:t>4.4    В срок не позднее 15 дней до дня проведения собрания инициатор (инициативная группа), созывающие собрание, должны уведомить жителей соответствующей территории, Администрацию МО о месте, дате, времени проведения собрания, предлагаемой повестке дня.</a:t>
            </a:r>
          </a:p>
          <a:p>
            <a:pPr indent="482600" algn="just">
              <a:lnSpc>
                <a:spcPts val="984"/>
              </a:lnSpc>
            </a:pPr>
            <a:r>
              <a:rPr lang="ru" sz="800" dirty="0">
                <a:latin typeface="Microsoft Sans Serif"/>
              </a:rPr>
              <a:t>4.5    Представители Администрации МО, депутат </a:t>
            </a:r>
            <a:r>
              <a:rPr lang="ru" sz="800" dirty="0" smtClean="0">
                <a:latin typeface="Microsoft Sans Serif"/>
              </a:rPr>
              <a:t>Собрания депутатов </a:t>
            </a:r>
            <a:r>
              <a:rPr lang="ru" sz="800" dirty="0">
                <a:latin typeface="Microsoft Sans Serif"/>
              </a:rPr>
              <a:t>МО, избранный от соответствующего </a:t>
            </a:r>
            <a:r>
              <a:rPr lang="ru" sz="800" dirty="0" smtClean="0">
                <a:latin typeface="Microsoft Sans Serif"/>
              </a:rPr>
              <a:t>округа, </a:t>
            </a:r>
            <a:r>
              <a:rPr lang="ru" sz="800" dirty="0">
                <a:latin typeface="Microsoft Sans Serif"/>
              </a:rPr>
              <a:t>вправе присутствовать на собрании с правом совещательного голоса.</a:t>
            </a:r>
          </a:p>
          <a:p>
            <a:pPr indent="482600" algn="just">
              <a:lnSpc>
                <a:spcPts val="984"/>
              </a:lnSpc>
            </a:pPr>
            <a:r>
              <a:rPr lang="ru" sz="800" dirty="0">
                <a:latin typeface="Microsoft Sans Serif"/>
              </a:rPr>
              <a:t>4.6    К исключительным полномочиям собрания граждан относятся:</a:t>
            </a:r>
          </a:p>
          <a:p>
            <a:pPr indent="482600" algn="just">
              <a:lnSpc>
                <a:spcPts val="984"/>
              </a:lnSpc>
            </a:pPr>
            <a:r>
              <a:rPr lang="ru" sz="800" dirty="0">
                <a:latin typeface="Microsoft Sans Serif"/>
              </a:rPr>
              <a:t>4.6.1    Решение об организации или прекращении деятельности ТОС;</a:t>
            </a:r>
          </a:p>
          <a:p>
            <a:pPr indent="482600" algn="just">
              <a:lnSpc>
                <a:spcPts val="984"/>
              </a:lnSpc>
            </a:pPr>
            <a:r>
              <a:rPr lang="ru" sz="800" dirty="0">
                <a:latin typeface="Microsoft Sans Serif"/>
              </a:rPr>
              <a:t>4.6.2    Определение границ и наименования ТОС;</a:t>
            </a:r>
          </a:p>
          <a:p>
            <a:pPr indent="482600" algn="just">
              <a:lnSpc>
                <a:spcPts val="984"/>
              </a:lnSpc>
            </a:pPr>
            <a:r>
              <a:rPr lang="ru" sz="800" dirty="0">
                <a:latin typeface="Microsoft Sans Serif"/>
              </a:rPr>
              <a:t>4.6.3    Принятие Устава ТОС, внесение в него изменений и дополнений;</a:t>
            </a:r>
          </a:p>
          <a:p>
            <a:pPr indent="482600" algn="just">
              <a:lnSpc>
                <a:spcPts val="984"/>
              </a:lnSpc>
            </a:pPr>
            <a:r>
              <a:rPr lang="ru" sz="800" dirty="0">
                <a:latin typeface="Microsoft Sans Serif"/>
              </a:rPr>
              <a:t>4.6.4    Определение основных направлений деятельности ТОС;</a:t>
            </a:r>
          </a:p>
          <a:p>
            <a:pPr indent="482600" algn="just">
              <a:lnSpc>
                <a:spcPts val="984"/>
              </a:lnSpc>
            </a:pPr>
            <a:r>
              <a:rPr lang="ru" sz="800" dirty="0">
                <a:latin typeface="Microsoft Sans Serif"/>
              </a:rPr>
              <a:t>4.6.5    Установление структуры и численного состава органов ТОС;</a:t>
            </a:r>
          </a:p>
          <a:p>
            <a:pPr indent="482600" algn="just">
              <a:lnSpc>
                <a:spcPts val="984"/>
              </a:lnSpc>
            </a:pPr>
            <a:r>
              <a:rPr lang="ru" sz="800" dirty="0">
                <a:latin typeface="Microsoft Sans Serif"/>
              </a:rPr>
              <a:t>4.6.6  </a:t>
            </a:r>
            <a:r>
              <a:rPr lang="ru" sz="800" dirty="0" smtClean="0">
                <a:latin typeface="Microsoft Sans Serif"/>
              </a:rPr>
              <a:t>Выбор </a:t>
            </a:r>
            <a:r>
              <a:rPr lang="ru" sz="800" dirty="0">
                <a:latin typeface="Microsoft Sans Serif"/>
              </a:rPr>
              <a:t>членов Совета ТОС и контрольно-ревизионной комиссии, Председателя Совета ТОС;</a:t>
            </a:r>
          </a:p>
          <a:p>
            <a:pPr indent="482600" algn="just">
              <a:lnSpc>
                <a:spcPts val="984"/>
              </a:lnSpc>
            </a:pPr>
            <a:r>
              <a:rPr lang="ru" sz="800" dirty="0" smtClean="0">
                <a:latin typeface="Microsoft Sans Serif"/>
              </a:rPr>
              <a:t>4.6.7   Внесение </a:t>
            </a:r>
            <a:r>
              <a:rPr lang="ru" sz="800" dirty="0">
                <a:latin typeface="Microsoft Sans Serif"/>
              </a:rPr>
              <a:t>изменений в состав органов ТОС, досрочное прекращение их полномочий, отзыв отдельных его членов;</a:t>
            </a:r>
          </a:p>
          <a:p>
            <a:pPr indent="482600" algn="just">
              <a:lnSpc>
                <a:spcPts val="984"/>
              </a:lnSpc>
            </a:pPr>
            <a:r>
              <a:rPr lang="ru" sz="800" dirty="0">
                <a:latin typeface="Microsoft Sans Serif"/>
              </a:rPr>
              <a:t>4.6.8  </a:t>
            </a:r>
            <a:r>
              <a:rPr lang="ru" sz="800" dirty="0" smtClean="0">
                <a:latin typeface="Microsoft Sans Serif"/>
              </a:rPr>
              <a:t>Утверждение </a:t>
            </a:r>
            <a:r>
              <a:rPr lang="ru" sz="800" dirty="0">
                <a:latin typeface="Microsoft Sans Serif"/>
              </a:rPr>
              <a:t>сметы доходов и расходов ТОС, отчета об ее исполнении;</a:t>
            </a:r>
          </a:p>
          <a:p>
            <a:pPr indent="482600" algn="just">
              <a:lnSpc>
                <a:spcPts val="984"/>
              </a:lnSpc>
            </a:pPr>
            <a:r>
              <a:rPr lang="ru" sz="800" dirty="0">
                <a:latin typeface="Microsoft Sans Serif"/>
              </a:rPr>
              <a:t>4.6.9   </a:t>
            </a:r>
            <a:r>
              <a:rPr lang="ru" sz="800" dirty="0" smtClean="0">
                <a:latin typeface="Microsoft Sans Serif"/>
              </a:rPr>
              <a:t>Рассмотрение </a:t>
            </a:r>
            <a:r>
              <a:rPr lang="ru" sz="800" dirty="0">
                <a:latin typeface="Microsoft Sans Serif"/>
              </a:rPr>
              <a:t>и утверждение отчетов о деятельности органов</a:t>
            </a:r>
          </a:p>
          <a:p>
            <a:pPr indent="0">
              <a:lnSpc>
                <a:spcPts val="984"/>
              </a:lnSpc>
            </a:pPr>
            <a:r>
              <a:rPr lang="ru" sz="800" dirty="0">
                <a:latin typeface="Microsoft Sans Serif"/>
              </a:rPr>
              <a:t>ТОС.</a:t>
            </a:r>
          </a:p>
          <a:p>
            <a:pPr indent="482600" algn="just">
              <a:lnSpc>
                <a:spcPts val="984"/>
              </a:lnSpc>
            </a:pPr>
            <a:r>
              <a:rPr lang="ru" sz="800" dirty="0">
                <a:latin typeface="Microsoft Sans Serif"/>
              </a:rPr>
              <a:t>4.7    Собрание вправе принимать решения по иным вопросам, отнесенным к ведению ТОС в соответствии с законодательством и данным Уставом.</a:t>
            </a:r>
          </a:p>
          <a:p>
            <a:pPr indent="482600" algn="just">
              <a:lnSpc>
                <a:spcPts val="984"/>
              </a:lnSpc>
            </a:pPr>
            <a:r>
              <a:rPr lang="ru" sz="800" dirty="0">
                <a:latin typeface="Microsoft Sans Serif"/>
              </a:rPr>
              <a:t>4.8    Решения собрания граждан по вопросам исключительных полномочий принимаются путем открытого голосования большинством в 2/3 голосов присутствующих. Решения собрания граждан по иным вопросам принимаются путем открытого голосования простым большинством голосов присутствующих.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1051560" y="7123176"/>
            <a:ext cx="149352" cy="124968"/>
          </a:xfrm>
          <a:prstGeom prst="rect">
            <a:avLst/>
          </a:prstGeom>
          <a:solidFill>
            <a:srgbClr val="35438B"/>
          </a:solidFill>
        </p:spPr>
        <p:txBody>
          <a:bodyPr wrap="none" lIns="0" tIns="0" rIns="0" bIns="0">
            <a:noAutofit/>
          </a:bodyPr>
          <a:lstStyle/>
          <a:p>
            <a:pPr indent="0"/>
            <a:r>
              <a:rPr lang="ru" sz="900" dirty="0">
                <a:solidFill>
                  <a:srgbClr val="FFFFFF"/>
                </a:solidFill>
                <a:latin typeface="Microsoft Sans Serif"/>
              </a:rPr>
              <a:t>15</a:t>
            </a: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2193" y="6725031"/>
            <a:ext cx="5412868" cy="593217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69759" y="181005"/>
            <a:ext cx="446993" cy="417429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2771775" y="181005"/>
            <a:ext cx="31611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000" dirty="0" smtClean="0">
                <a:solidFill>
                  <a:srgbClr val="0070C0"/>
                </a:solidFill>
              </a:rPr>
              <a:t>16</a:t>
            </a:r>
            <a:endParaRPr lang="ru-RU" sz="1000" dirty="0">
              <a:solidFill>
                <a:srgbClr val="0070C0"/>
              </a:solidFill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40080" y="600456"/>
            <a:ext cx="4239768" cy="601980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indent="482600" algn="just">
              <a:lnSpc>
                <a:spcPts val="1008"/>
              </a:lnSpc>
              <a:spcAft>
                <a:spcPts val="420"/>
              </a:spcAft>
            </a:pPr>
            <a:r>
              <a:rPr lang="ru" sz="800" dirty="0">
                <a:latin typeface="Microsoft Sans Serif"/>
              </a:rPr>
              <a:t>4.9 Решения собрания оформляются протоколом и в течение 10 дней доводятся до сведения Администрации МО.</a:t>
            </a:r>
          </a:p>
          <a:p>
            <a:pPr indent="482600" algn="just">
              <a:lnSpc>
                <a:spcPts val="984"/>
              </a:lnSpc>
            </a:pPr>
            <a:r>
              <a:rPr lang="ru" sz="950" b="1" spc="-50" dirty="0">
                <a:latin typeface="Microsoft Sans Serif"/>
              </a:rPr>
              <a:t>5. Порядок формирования, прекращения полномочий Совета ТОС</a:t>
            </a:r>
          </a:p>
          <a:p>
            <a:pPr indent="482600" algn="just">
              <a:lnSpc>
                <a:spcPts val="984"/>
              </a:lnSpc>
            </a:pPr>
            <a:r>
              <a:rPr lang="ru" sz="800" dirty="0">
                <a:latin typeface="Microsoft Sans Serif"/>
              </a:rPr>
              <a:t>5.1   </a:t>
            </a:r>
            <a:r>
              <a:rPr lang="ru" sz="800" dirty="0" smtClean="0">
                <a:latin typeface="Microsoft Sans Serif"/>
              </a:rPr>
              <a:t>Совет </a:t>
            </a:r>
            <a:r>
              <a:rPr lang="ru" sz="800" dirty="0">
                <a:latin typeface="Microsoft Sans Serif"/>
              </a:rPr>
              <a:t>ТОС (далее - Совет) является коллегиальным исполнительным органом, осуществляющим организационно-распорядительные функции по реализации решений собрания жителей, проживающих на территории в границах ТОС, а также обеспечивающим участие граждан в решении вопросов данной территории.</a:t>
            </a:r>
          </a:p>
          <a:p>
            <a:pPr indent="482600" algn="just">
              <a:lnSpc>
                <a:spcPts val="984"/>
              </a:lnSpc>
            </a:pPr>
            <a:r>
              <a:rPr lang="ru" sz="800" dirty="0">
                <a:latin typeface="Microsoft Sans Serif"/>
              </a:rPr>
              <a:t>5.2  </a:t>
            </a:r>
            <a:r>
              <a:rPr lang="ru" sz="800" dirty="0" smtClean="0">
                <a:latin typeface="Microsoft Sans Serif"/>
              </a:rPr>
              <a:t>Совет </a:t>
            </a:r>
            <a:r>
              <a:rPr lang="ru" sz="800" dirty="0">
                <a:latin typeface="Microsoft Sans Serif"/>
              </a:rPr>
              <a:t>подотчетен собранию граждан, формируется и действует в соответствии с настоящим Уставом.</a:t>
            </a:r>
          </a:p>
          <a:p>
            <a:pPr indent="482600" algn="just">
              <a:lnSpc>
                <a:spcPts val="984"/>
              </a:lnSpc>
            </a:pPr>
            <a:r>
              <a:rPr lang="ru" sz="800" dirty="0">
                <a:latin typeface="Microsoft Sans Serif"/>
              </a:rPr>
              <a:t>5.3    Членами Совета ТОС могут быть дееспособные граждане Российской Федерации, достигшие 18 лет, проживающие на территории, указанной в п.1 ст.2 настоящего Устава.</a:t>
            </a:r>
          </a:p>
          <a:p>
            <a:pPr indent="482600" algn="just">
              <a:lnSpc>
                <a:spcPts val="984"/>
              </a:lnSpc>
            </a:pPr>
            <a:r>
              <a:rPr lang="ru" sz="800" dirty="0">
                <a:latin typeface="Microsoft Sans Serif"/>
              </a:rPr>
              <a:t>5.4    Совет избирается собранием сроком на 2 года в количестве 5</a:t>
            </a:r>
          </a:p>
          <a:p>
            <a:pPr indent="0">
              <a:lnSpc>
                <a:spcPts val="984"/>
              </a:lnSpc>
            </a:pPr>
            <a:r>
              <a:rPr lang="ru" sz="800" dirty="0">
                <a:latin typeface="Microsoft Sans Serif"/>
              </a:rPr>
              <a:t>человек.</a:t>
            </a:r>
          </a:p>
          <a:p>
            <a:pPr indent="482600" algn="just">
              <a:lnSpc>
                <a:spcPts val="984"/>
              </a:lnSpc>
            </a:pPr>
            <a:r>
              <a:rPr lang="ru" sz="800" dirty="0">
                <a:latin typeface="Microsoft Sans Serif"/>
              </a:rPr>
              <a:t>5.5  </a:t>
            </a:r>
            <a:r>
              <a:rPr lang="ru" sz="800" dirty="0" smtClean="0">
                <a:latin typeface="Microsoft Sans Serif"/>
              </a:rPr>
              <a:t>Избрание </a:t>
            </a:r>
            <a:r>
              <a:rPr lang="ru" sz="800" dirty="0">
                <a:latin typeface="Microsoft Sans Serif"/>
              </a:rPr>
              <a:t>членов Совета и Председателя Совета проводится путем открытого голосования простым большинством голосов присутствующих на собрании граждан.</a:t>
            </a:r>
          </a:p>
          <a:p>
            <a:pPr indent="482600" algn="just">
              <a:lnSpc>
                <a:spcPts val="984"/>
              </a:lnSpc>
            </a:pPr>
            <a:r>
              <a:rPr lang="ru" sz="800" dirty="0">
                <a:latin typeface="Microsoft Sans Serif"/>
              </a:rPr>
              <a:t>5.6    Полномочия Совета могут быть прекращены досрочно в случаях:</a:t>
            </a:r>
          </a:p>
          <a:p>
            <a:pPr indent="482600" algn="just">
              <a:lnSpc>
                <a:spcPts val="984"/>
              </a:lnSpc>
            </a:pPr>
            <a:r>
              <a:rPr lang="ru" sz="800" dirty="0">
                <a:latin typeface="Microsoft Sans Serif"/>
              </a:rPr>
              <a:t>5.6.1    Самороспуска по решению Совета, принятому не менее 2/3 голосов от установленного данным Уставом числа членов Совета;</a:t>
            </a:r>
          </a:p>
          <a:p>
            <a:pPr indent="482600" algn="just">
              <a:lnSpc>
                <a:spcPts val="984"/>
              </a:lnSpc>
            </a:pPr>
            <a:r>
              <a:rPr lang="ru" sz="800" dirty="0">
                <a:latin typeface="Microsoft Sans Serif"/>
              </a:rPr>
              <a:t>5.6.2   </a:t>
            </a:r>
            <a:r>
              <a:rPr lang="ru" sz="800" dirty="0" smtClean="0">
                <a:latin typeface="Microsoft Sans Serif"/>
              </a:rPr>
              <a:t>Принятия </a:t>
            </a:r>
            <a:r>
              <a:rPr lang="ru" sz="800" dirty="0">
                <a:latin typeface="Microsoft Sans Serif"/>
              </a:rPr>
              <a:t>соответствующего решения собранием граждан, в том числе, в случае нарушения Советом, Устава ТОС, муниципальных правовых актов, договорных обязательств;</a:t>
            </a:r>
          </a:p>
          <a:p>
            <a:pPr indent="482600" algn="just">
              <a:lnSpc>
                <a:spcPts val="984"/>
              </a:lnSpc>
            </a:pPr>
            <a:r>
              <a:rPr lang="ru" sz="800" dirty="0">
                <a:latin typeface="Microsoft Sans Serif"/>
              </a:rPr>
              <a:t>5.6.3    По решению суда.</a:t>
            </a:r>
          </a:p>
          <a:p>
            <a:pPr indent="482600" algn="just">
              <a:lnSpc>
                <a:spcPts val="984"/>
              </a:lnSpc>
            </a:pPr>
            <a:r>
              <a:rPr lang="ru" sz="800" dirty="0">
                <a:latin typeface="Microsoft Sans Serif"/>
              </a:rPr>
              <a:t>5.7    При досрочном прекращении полномочий Совета при его </a:t>
            </a:r>
            <a:r>
              <a:rPr lang="ru" sz="800" dirty="0" smtClean="0">
                <a:latin typeface="Microsoft Sans Serif"/>
              </a:rPr>
              <a:t>самороспуске </a:t>
            </a:r>
            <a:r>
              <a:rPr lang="ru" sz="800" dirty="0">
                <a:latin typeface="Microsoft Sans Serif"/>
              </a:rPr>
              <a:t>принимаются решения Совета о самороспуске и о назначении собрания по выборам Совета.</a:t>
            </a:r>
          </a:p>
          <a:p>
            <a:pPr indent="482600" algn="just">
              <a:lnSpc>
                <a:spcPts val="984"/>
              </a:lnSpc>
            </a:pPr>
            <a:r>
              <a:rPr lang="ru" sz="800" dirty="0">
                <a:latin typeface="Microsoft Sans Serif"/>
              </a:rPr>
              <a:t>5.8    Избрание нового состава Совета осуществляется на отчетно-выборной конференции. С момента избрания нового состава Совета полномочия прежнего состава Совета прекращаются.</a:t>
            </a:r>
          </a:p>
          <a:p>
            <a:pPr indent="482600" algn="just">
              <a:lnSpc>
                <a:spcPts val="984"/>
              </a:lnSpc>
            </a:pPr>
            <a:r>
              <a:rPr lang="ru" sz="800" dirty="0">
                <a:latin typeface="Microsoft Sans Serif"/>
              </a:rPr>
              <a:t>5.9    В случае, если полномочия Совета общественного самоуправления прекращены, в том числе досрочно, а решение о назначении собрания, не принято, собрание проводятся по решению инициативной группы граждан.</a:t>
            </a:r>
          </a:p>
          <a:p>
            <a:pPr indent="482600" algn="just">
              <a:lnSpc>
                <a:spcPts val="984"/>
              </a:lnSpc>
            </a:pPr>
            <a:r>
              <a:rPr lang="ru" sz="800" dirty="0">
                <a:latin typeface="Microsoft Sans Serif"/>
              </a:rPr>
              <a:t>5.10 </a:t>
            </a:r>
            <a:r>
              <a:rPr lang="ru" sz="800" dirty="0" smtClean="0">
                <a:latin typeface="Microsoft Sans Serif"/>
              </a:rPr>
              <a:t>Полномочия </a:t>
            </a:r>
            <a:r>
              <a:rPr lang="ru" sz="800" dirty="0">
                <a:latin typeface="Microsoft Sans Serif"/>
              </a:rPr>
              <a:t>отдельных членов Совета могут быть досрочно прекращены:</a:t>
            </a:r>
          </a:p>
          <a:p>
            <a:pPr indent="482600" algn="just">
              <a:lnSpc>
                <a:spcPts val="984"/>
              </a:lnSpc>
            </a:pPr>
            <a:r>
              <a:rPr lang="ru" sz="800" dirty="0">
                <a:latin typeface="Microsoft Sans Serif"/>
              </a:rPr>
              <a:t>5.10.1    По собственному желанию члена Совета;</a:t>
            </a:r>
          </a:p>
          <a:p>
            <a:pPr indent="482600" algn="just">
              <a:lnSpc>
                <a:spcPts val="984"/>
              </a:lnSpc>
            </a:pPr>
            <a:r>
              <a:rPr lang="ru" sz="800" dirty="0">
                <a:latin typeface="Microsoft Sans Serif"/>
              </a:rPr>
              <a:t>5.10.2 </a:t>
            </a:r>
            <a:r>
              <a:rPr lang="ru" sz="800" dirty="0" smtClean="0">
                <a:latin typeface="Microsoft Sans Serif"/>
              </a:rPr>
              <a:t>По </a:t>
            </a:r>
            <a:r>
              <a:rPr lang="ru" sz="800" dirty="0">
                <a:latin typeface="Microsoft Sans Serif"/>
              </a:rPr>
              <a:t>решению Совета, принятому не менее 2/3 голосов от установленного данным Уставом числа членов Совета;</a:t>
            </a:r>
          </a:p>
          <a:p>
            <a:pPr indent="482600" algn="just">
              <a:lnSpc>
                <a:spcPts val="984"/>
              </a:lnSpc>
            </a:pPr>
            <a:r>
              <a:rPr lang="ru" sz="800" dirty="0">
                <a:latin typeface="Microsoft Sans Serif"/>
              </a:rPr>
              <a:t>5.10.3    Принятия соответствующего решения собранием граждан.</a:t>
            </a:r>
          </a:p>
          <a:p>
            <a:pPr indent="482600" algn="just">
              <a:lnSpc>
                <a:spcPts val="984"/>
              </a:lnSpc>
            </a:pPr>
            <a:r>
              <a:rPr lang="ru" sz="800" dirty="0">
                <a:latin typeface="Microsoft Sans Serif"/>
              </a:rPr>
              <a:t>5.11   </a:t>
            </a:r>
            <a:r>
              <a:rPr lang="ru" sz="800" dirty="0" smtClean="0">
                <a:latin typeface="Microsoft Sans Serif"/>
              </a:rPr>
              <a:t>Досрочное </a:t>
            </a:r>
            <a:r>
              <a:rPr lang="ru" sz="800" dirty="0">
                <a:latin typeface="Microsoft Sans Serif"/>
              </a:rPr>
              <a:t>прекращение полномочий членов Совета, изменение состава Совета по решению собрания жителей, принимается простым большинством голосов от общего числа присутствующих делегатов.</a:t>
            </a:r>
          </a:p>
          <a:p>
            <a:pPr indent="482600" algn="just">
              <a:lnSpc>
                <a:spcPts val="984"/>
              </a:lnSpc>
            </a:pPr>
            <a:r>
              <a:rPr lang="ru" sz="800" dirty="0">
                <a:latin typeface="Microsoft Sans Serif"/>
              </a:rPr>
              <a:t>5.12    Собрание по вопросам досрочного прекращения полномочий Совета, изменение состава Совета, проводится с обязательным отчетом Совета о проделанной работе.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4239768" y="7123176"/>
            <a:ext cx="149352" cy="124968"/>
          </a:xfrm>
          <a:prstGeom prst="rect">
            <a:avLst/>
          </a:prstGeom>
          <a:solidFill>
            <a:srgbClr val="35438B"/>
          </a:solidFill>
        </p:spPr>
        <p:txBody>
          <a:bodyPr wrap="none" lIns="0" tIns="0" rIns="0" bIns="0">
            <a:noAutofit/>
          </a:bodyPr>
          <a:lstStyle/>
          <a:p>
            <a:pPr indent="0"/>
            <a:r>
              <a:rPr lang="ru" sz="900">
                <a:solidFill>
                  <a:srgbClr val="FFFFFF"/>
                </a:solidFill>
                <a:latin typeface="Microsoft Sans Serif"/>
              </a:rPr>
              <a:t>16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2193" y="6725031"/>
            <a:ext cx="5412868" cy="593217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69759" y="181005"/>
            <a:ext cx="446993" cy="417429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2733675" y="181005"/>
            <a:ext cx="31611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000" dirty="0" smtClean="0">
                <a:solidFill>
                  <a:srgbClr val="0070C0"/>
                </a:solidFill>
              </a:rPr>
              <a:t>17</a:t>
            </a:r>
            <a:endParaRPr lang="ru-RU" sz="1000" dirty="0">
              <a:solidFill>
                <a:srgbClr val="0070C0"/>
              </a:solidFill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496824" y="591312"/>
            <a:ext cx="4227576" cy="530352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indent="482600" algn="just">
              <a:lnSpc>
                <a:spcPts val="1008"/>
              </a:lnSpc>
              <a:spcBef>
                <a:spcPts val="420"/>
              </a:spcBef>
            </a:pPr>
            <a:r>
              <a:rPr lang="ru" sz="950" b="1" spc="-50" dirty="0">
                <a:latin typeface="Microsoft Sans Serif"/>
              </a:rPr>
              <a:t>6. Права, обязанности и организация работы Совета</a:t>
            </a:r>
          </a:p>
          <a:p>
            <a:pPr indent="482600" algn="just">
              <a:lnSpc>
                <a:spcPts val="1008"/>
              </a:lnSpc>
            </a:pPr>
            <a:r>
              <a:rPr lang="ru" sz="800" dirty="0">
                <a:latin typeface="Microsoft Sans Serif"/>
              </a:rPr>
              <a:t>6.1    Совет вправе:</a:t>
            </a:r>
          </a:p>
          <a:p>
            <a:pPr indent="482600" algn="just">
              <a:lnSpc>
                <a:spcPts val="1008"/>
              </a:lnSpc>
            </a:pPr>
            <a:r>
              <a:rPr lang="ru" sz="800" dirty="0">
                <a:latin typeface="Microsoft Sans Serif"/>
              </a:rPr>
              <a:t>6.1.1 С</a:t>
            </a:r>
            <a:r>
              <a:rPr lang="ru" sz="800" dirty="0" smtClean="0">
                <a:latin typeface="Microsoft Sans Serif"/>
              </a:rPr>
              <a:t>озывать </a:t>
            </a:r>
            <a:r>
              <a:rPr lang="ru" sz="800" dirty="0">
                <a:latin typeface="Microsoft Sans Serif"/>
              </a:rPr>
              <a:t>собрания жителей для рассмотрения вопросов ТОС, содействовать созданию и развитию различных форм гражданской активности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490728" y="1127760"/>
            <a:ext cx="4239768" cy="5733288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indent="0">
              <a:lnSpc>
                <a:spcPts val="984"/>
              </a:lnSpc>
            </a:pPr>
            <a:r>
              <a:rPr lang="ru" sz="800" dirty="0">
                <a:latin typeface="Microsoft Sans Serif"/>
              </a:rPr>
              <a:t>населения;</a:t>
            </a:r>
          </a:p>
          <a:p>
            <a:pPr indent="482600" algn="just">
              <a:lnSpc>
                <a:spcPts val="984"/>
              </a:lnSpc>
            </a:pPr>
            <a:r>
              <a:rPr lang="ru" sz="800" dirty="0">
                <a:latin typeface="Microsoft Sans Serif"/>
              </a:rPr>
              <a:t>6.1.2    Представлять интересы населения, проживающего в границах ТОС, в отношениях с органами местного самоуправления МО, предприятиями, организациями, учреждениями независимо от форм собственности;</a:t>
            </a:r>
          </a:p>
          <a:p>
            <a:pPr indent="482600" algn="just">
              <a:lnSpc>
                <a:spcPts val="984"/>
              </a:lnSpc>
            </a:pPr>
            <a:r>
              <a:rPr lang="ru" sz="800" dirty="0">
                <a:latin typeface="Microsoft Sans Serif"/>
              </a:rPr>
              <a:t>6.1.3    Вносить в органы местного самоуправления проекты муниципальных правовых актов по вопросам жизнедеятельности территории ТОС;</a:t>
            </a:r>
          </a:p>
          <a:p>
            <a:pPr indent="482600" algn="just">
              <a:lnSpc>
                <a:spcPts val="984"/>
              </a:lnSpc>
            </a:pPr>
            <a:r>
              <a:rPr lang="ru" sz="800" dirty="0">
                <a:latin typeface="Microsoft Sans Serif"/>
              </a:rPr>
              <a:t>6.1.4   </a:t>
            </a:r>
            <a:r>
              <a:rPr lang="ru" sz="800" dirty="0" smtClean="0">
                <a:latin typeface="Microsoft Sans Serif"/>
              </a:rPr>
              <a:t>Осуществлять </a:t>
            </a:r>
            <a:r>
              <a:rPr lang="ru" sz="800" dirty="0">
                <a:latin typeface="Microsoft Sans Serif"/>
              </a:rPr>
              <a:t>владение, пользование и распоряжение имуществом финансовыми средствами ТОС;</a:t>
            </a:r>
          </a:p>
          <a:p>
            <a:pPr indent="482600" algn="just">
              <a:lnSpc>
                <a:spcPts val="984"/>
              </a:lnSpc>
            </a:pPr>
            <a:r>
              <a:rPr lang="ru" sz="800" dirty="0">
                <a:latin typeface="Microsoft Sans Serif"/>
              </a:rPr>
              <a:t>6.1.5 </a:t>
            </a:r>
            <a:r>
              <a:rPr lang="ru" sz="800" dirty="0" smtClean="0">
                <a:latin typeface="Microsoft Sans Serif"/>
              </a:rPr>
              <a:t>Организовывать </a:t>
            </a:r>
            <a:r>
              <a:rPr lang="ru" sz="800" dirty="0">
                <a:latin typeface="Microsoft Sans Serif"/>
              </a:rPr>
              <a:t>и осуществлять хозяйственную деятельность, направленную на удовлетворение социально-бытовых потребностей граждан, проживающих на территории ТОС;</a:t>
            </a:r>
          </a:p>
          <a:p>
            <a:pPr indent="482600" algn="just">
              <a:lnSpc>
                <a:spcPts val="984"/>
              </a:lnSpc>
            </a:pPr>
            <a:r>
              <a:rPr lang="ru" sz="800" dirty="0">
                <a:latin typeface="Microsoft Sans Serif"/>
              </a:rPr>
              <a:t>6.1.6   </a:t>
            </a:r>
            <a:r>
              <a:rPr lang="ru" sz="800" dirty="0" smtClean="0">
                <a:latin typeface="Microsoft Sans Serif"/>
              </a:rPr>
              <a:t>Определять </a:t>
            </a:r>
            <a:r>
              <a:rPr lang="ru" sz="800" dirty="0">
                <a:latin typeface="Microsoft Sans Serif"/>
              </a:rPr>
              <a:t>штатное расписание, размер и порядок оплаты труда членов Совета, работающих на постоянной (штатной) основе и граждан, привлеченных к выполнению работ на основе гражданско-правовых договоров;</a:t>
            </a:r>
          </a:p>
          <a:p>
            <a:pPr indent="482600" algn="just">
              <a:lnSpc>
                <a:spcPts val="984"/>
              </a:lnSpc>
            </a:pPr>
            <a:r>
              <a:rPr lang="ru" sz="800" dirty="0">
                <a:latin typeface="Microsoft Sans Serif"/>
              </a:rPr>
              <a:t>6.1.7   </a:t>
            </a:r>
            <a:r>
              <a:rPr lang="ru" sz="800" dirty="0" smtClean="0">
                <a:latin typeface="Microsoft Sans Serif"/>
              </a:rPr>
              <a:t>Осуществлять </a:t>
            </a:r>
            <a:r>
              <a:rPr lang="ru" sz="800" dirty="0">
                <a:latin typeface="Microsoft Sans Serif"/>
              </a:rPr>
              <a:t>иные полномочия по вопросам ведения ТОС, кроме вопросов, отнесенных к исключительным полномочиям собрания граждан.</a:t>
            </a:r>
          </a:p>
          <a:p>
            <a:pPr indent="482600" algn="just">
              <a:lnSpc>
                <a:spcPts val="984"/>
              </a:lnSpc>
            </a:pPr>
            <a:r>
              <a:rPr lang="ru" sz="800" dirty="0">
                <a:latin typeface="Microsoft Sans Serif"/>
              </a:rPr>
              <a:t>6.2 Совет обязан:</a:t>
            </a:r>
          </a:p>
          <a:p>
            <a:pPr indent="482600" algn="just">
              <a:lnSpc>
                <a:spcPts val="984"/>
              </a:lnSpc>
            </a:pPr>
            <a:r>
              <a:rPr lang="ru" sz="800" dirty="0">
                <a:latin typeface="Microsoft Sans Serif"/>
              </a:rPr>
              <a:t>6.2.1    Обеспечивать исполнение решений, принятых на собраниях</a:t>
            </a:r>
          </a:p>
          <a:p>
            <a:pPr indent="0">
              <a:lnSpc>
                <a:spcPts val="984"/>
              </a:lnSpc>
            </a:pPr>
            <a:r>
              <a:rPr lang="ru" sz="800" dirty="0">
                <a:latin typeface="Microsoft Sans Serif"/>
              </a:rPr>
              <a:t>граждан;</a:t>
            </a:r>
          </a:p>
          <a:p>
            <a:pPr indent="482600" algn="just">
              <a:lnSpc>
                <a:spcPts val="984"/>
              </a:lnSpc>
            </a:pPr>
            <a:r>
              <a:rPr lang="ru" sz="800" dirty="0">
                <a:latin typeface="Microsoft Sans Serif"/>
              </a:rPr>
              <a:t>6.2.2 </a:t>
            </a:r>
            <a:r>
              <a:rPr lang="ru" sz="800" dirty="0" smtClean="0">
                <a:latin typeface="Microsoft Sans Serif"/>
              </a:rPr>
              <a:t>Обеспечивать </a:t>
            </a:r>
            <a:r>
              <a:rPr lang="ru" sz="800" dirty="0">
                <a:latin typeface="Microsoft Sans Serif"/>
              </a:rPr>
              <a:t>взаимодействие ТОС с органами местного самоуправления города МО, иными организациями на основе договоров и соглашений;</a:t>
            </a:r>
          </a:p>
          <a:p>
            <a:pPr indent="482600" algn="just">
              <a:lnSpc>
                <a:spcPts val="984"/>
              </a:lnSpc>
            </a:pPr>
            <a:r>
              <a:rPr lang="ru" sz="800" dirty="0">
                <a:latin typeface="Microsoft Sans Serif"/>
              </a:rPr>
              <a:t>6.2.3  </a:t>
            </a:r>
            <a:r>
              <a:rPr lang="ru" sz="800" dirty="0" smtClean="0">
                <a:latin typeface="Microsoft Sans Serif"/>
              </a:rPr>
              <a:t>Представлять </a:t>
            </a:r>
            <a:r>
              <a:rPr lang="ru" sz="800" dirty="0">
                <a:latin typeface="Microsoft Sans Serif"/>
              </a:rPr>
              <a:t>не реже одного раза в год на рассмотрение и утверждение собрания граждан отчет о своей деятельности.</a:t>
            </a:r>
          </a:p>
          <a:p>
            <a:pPr indent="482600" algn="just">
              <a:lnSpc>
                <a:spcPts val="984"/>
              </a:lnSpc>
            </a:pPr>
            <a:r>
              <a:rPr lang="ru" sz="800" dirty="0">
                <a:latin typeface="Microsoft Sans Serif"/>
              </a:rPr>
              <a:t>6.3    Работу Совета организует его Председатель, избираемый на собрании граждан, проживающих на территории ТОС.</a:t>
            </a:r>
          </a:p>
          <a:p>
            <a:pPr indent="482600" algn="just">
              <a:lnSpc>
                <a:spcPts val="984"/>
              </a:lnSpc>
            </a:pPr>
            <a:r>
              <a:rPr lang="ru" sz="800" dirty="0">
                <a:latin typeface="Microsoft Sans Serif"/>
              </a:rPr>
              <a:t>6.4   </a:t>
            </a:r>
            <a:r>
              <a:rPr lang="ru" sz="800" dirty="0" smtClean="0">
                <a:latin typeface="Microsoft Sans Serif"/>
              </a:rPr>
              <a:t>Основной </a:t>
            </a:r>
            <a:r>
              <a:rPr lang="ru" sz="800" dirty="0">
                <a:latin typeface="Microsoft Sans Serif"/>
              </a:rPr>
              <a:t>формой работы Совета являются его заседания, которые созываются Председателем по мере необходимости.</a:t>
            </a:r>
          </a:p>
          <a:p>
            <a:pPr indent="482600" algn="just">
              <a:lnSpc>
                <a:spcPts val="984"/>
              </a:lnSpc>
            </a:pPr>
            <a:r>
              <a:rPr lang="ru" sz="800" dirty="0">
                <a:latin typeface="Microsoft Sans Serif"/>
              </a:rPr>
              <a:t>6.5    Заседание Совета считается правомочным, если на нем присутствует не менее 1/2 от установленного числа членов Совета.</a:t>
            </a:r>
          </a:p>
          <a:p>
            <a:pPr indent="482600" algn="just">
              <a:lnSpc>
                <a:spcPts val="984"/>
              </a:lnSpc>
            </a:pPr>
            <a:r>
              <a:rPr lang="ru" sz="800" dirty="0">
                <a:latin typeface="Microsoft Sans Serif"/>
              </a:rPr>
              <a:t>6.6 </a:t>
            </a:r>
            <a:r>
              <a:rPr lang="ru" sz="800" dirty="0" smtClean="0">
                <a:latin typeface="Microsoft Sans Serif"/>
              </a:rPr>
              <a:t>Решения </a:t>
            </a:r>
            <a:r>
              <a:rPr lang="ru" sz="800" dirty="0">
                <a:latin typeface="Microsoft Sans Serif"/>
              </a:rPr>
              <a:t>Совета принимаются путем открытого голосования большинством голосов от числа присутствующих на заседании членов Совета.</a:t>
            </a:r>
          </a:p>
          <a:p>
            <a:pPr indent="482600" algn="just">
              <a:lnSpc>
                <a:spcPts val="984"/>
              </a:lnSpc>
            </a:pPr>
            <a:r>
              <a:rPr lang="ru" sz="800" dirty="0">
                <a:latin typeface="Microsoft Sans Serif"/>
              </a:rPr>
              <a:t>6.7  </a:t>
            </a:r>
            <a:r>
              <a:rPr lang="ru" sz="800" dirty="0" smtClean="0">
                <a:latin typeface="Microsoft Sans Serif"/>
              </a:rPr>
              <a:t>Решения </a:t>
            </a:r>
            <a:r>
              <a:rPr lang="ru" sz="800" dirty="0">
                <a:latin typeface="Microsoft Sans Serif"/>
              </a:rPr>
              <a:t>Совета оформляются протоколом и в течение 10 дней доводятся до сведения Администрации МО.</a:t>
            </a:r>
          </a:p>
          <a:p>
            <a:pPr indent="482600" algn="just">
              <a:lnSpc>
                <a:spcPts val="984"/>
              </a:lnSpc>
            </a:pPr>
            <a:r>
              <a:rPr lang="ru" sz="800" dirty="0">
                <a:latin typeface="Microsoft Sans Serif"/>
              </a:rPr>
              <a:t>6.8    Внеочередное заседание Совета может быть созвано по требованию не менее 1/3 его членов.</a:t>
            </a:r>
          </a:p>
          <a:p>
            <a:pPr indent="482600" algn="just">
              <a:lnSpc>
                <a:spcPts val="984"/>
              </a:lnSpc>
            </a:pPr>
            <a:r>
              <a:rPr lang="ru" sz="800" dirty="0">
                <a:latin typeface="Microsoft Sans Serif"/>
              </a:rPr>
              <a:t>6.9    Совет выполняет следующие функции:</a:t>
            </a:r>
          </a:p>
          <a:p>
            <a:pPr indent="482600" algn="just">
              <a:lnSpc>
                <a:spcPts val="984"/>
              </a:lnSpc>
            </a:pPr>
            <a:r>
              <a:rPr lang="ru" sz="800" dirty="0">
                <a:latin typeface="Microsoft Sans Serif"/>
              </a:rPr>
              <a:t>6.9.1 </a:t>
            </a:r>
            <a:r>
              <a:rPr lang="ru" sz="800" dirty="0" smtClean="0">
                <a:latin typeface="Microsoft Sans Serif"/>
              </a:rPr>
              <a:t>Представляет </a:t>
            </a:r>
            <a:r>
              <a:rPr lang="ru" sz="800" dirty="0">
                <a:latin typeface="Microsoft Sans Serif"/>
              </a:rPr>
              <a:t>интересы населения, проживающего на соответствующей территории;</a:t>
            </a:r>
          </a:p>
          <a:p>
            <a:pPr indent="482600" algn="just">
              <a:lnSpc>
                <a:spcPts val="984"/>
              </a:lnSpc>
            </a:pPr>
            <a:r>
              <a:rPr lang="ru" sz="800" dirty="0">
                <a:latin typeface="Microsoft Sans Serif"/>
              </a:rPr>
              <a:t>6.9.2    Обеспечивает исполнение решений, принятых на собраниях</a:t>
            </a:r>
          </a:p>
          <a:p>
            <a:pPr indent="0">
              <a:lnSpc>
                <a:spcPts val="984"/>
              </a:lnSpc>
            </a:pPr>
            <a:r>
              <a:rPr lang="ru" sz="800" dirty="0">
                <a:latin typeface="Microsoft Sans Serif"/>
              </a:rPr>
              <a:t>граждан;</a:t>
            </a:r>
          </a:p>
          <a:p>
            <a:pPr indent="482600" algn="just">
              <a:lnSpc>
                <a:spcPts val="984"/>
              </a:lnSpc>
            </a:pPr>
            <a:r>
              <a:rPr lang="ru" sz="800" dirty="0">
                <a:latin typeface="Microsoft Sans Serif"/>
              </a:rPr>
              <a:t>6.9.3    Привлекает жителей к осуществлению хозяйственной деятельности по благоустройству территории, иной хозяйственной деятельности, направленной на удовлетворение социально-бытовых потребностей населения ТОС;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1051560" y="7123176"/>
            <a:ext cx="149352" cy="121920"/>
          </a:xfrm>
          <a:prstGeom prst="rect">
            <a:avLst/>
          </a:prstGeom>
          <a:solidFill>
            <a:srgbClr val="35438B"/>
          </a:solidFill>
        </p:spPr>
        <p:txBody>
          <a:bodyPr wrap="none" lIns="0" tIns="0" rIns="0" bIns="0">
            <a:noAutofit/>
          </a:bodyPr>
          <a:lstStyle/>
          <a:p>
            <a:pPr indent="0"/>
            <a:r>
              <a:rPr lang="ru" sz="900">
                <a:solidFill>
                  <a:srgbClr val="FFFFFF"/>
                </a:solidFill>
                <a:latin typeface="Microsoft Sans Serif"/>
              </a:rPr>
              <a:t>17</a:t>
            </a: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2193" y="6725031"/>
            <a:ext cx="5412868" cy="593217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69759" y="181005"/>
            <a:ext cx="446993" cy="417429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2790825" y="181005"/>
            <a:ext cx="31611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000" dirty="0" smtClean="0">
                <a:solidFill>
                  <a:srgbClr val="0070C0"/>
                </a:solidFill>
              </a:rPr>
              <a:t>18</a:t>
            </a:r>
            <a:endParaRPr lang="ru-RU" sz="1000" dirty="0">
              <a:solidFill>
                <a:srgbClr val="0070C0"/>
              </a:solidFill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27888" y="594360"/>
            <a:ext cx="4239768" cy="6272784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indent="482600" algn="just">
              <a:lnSpc>
                <a:spcPts val="984"/>
              </a:lnSpc>
            </a:pPr>
            <a:r>
              <a:rPr lang="ru" sz="800" dirty="0">
                <a:latin typeface="Microsoft Sans Serif"/>
              </a:rPr>
              <a:t>6.9.4 </a:t>
            </a:r>
            <a:r>
              <a:rPr lang="ru" sz="800" dirty="0" smtClean="0">
                <a:latin typeface="Microsoft Sans Serif"/>
              </a:rPr>
              <a:t>Информирует </a:t>
            </a:r>
            <a:r>
              <a:rPr lang="ru" sz="800" dirty="0">
                <a:latin typeface="Microsoft Sans Serif"/>
              </a:rPr>
              <a:t>органы местного самоуправления о поступивших заявлениях, письмах граждан, проживающих в границах ТОС, оказывает содействие в их рассмотрении;</a:t>
            </a:r>
          </a:p>
          <a:p>
            <a:pPr indent="482600" algn="just">
              <a:lnSpc>
                <a:spcPts val="984"/>
              </a:lnSpc>
            </a:pPr>
            <a:r>
              <a:rPr lang="ru" sz="800" dirty="0">
                <a:latin typeface="Microsoft Sans Serif"/>
              </a:rPr>
              <a:t>6.9.5 </a:t>
            </a:r>
            <a:r>
              <a:rPr lang="ru" sz="800" dirty="0" smtClean="0">
                <a:latin typeface="Microsoft Sans Serif"/>
              </a:rPr>
              <a:t> Готовит </a:t>
            </a:r>
            <a:r>
              <a:rPr lang="ru" sz="800" dirty="0">
                <a:latin typeface="Microsoft Sans Serif"/>
              </a:rPr>
              <a:t>для представления в органы местного самоуправления проекты муниципальных правовых актов;</a:t>
            </a:r>
          </a:p>
          <a:p>
            <a:pPr indent="482600" algn="just">
              <a:lnSpc>
                <a:spcPts val="984"/>
              </a:lnSpc>
            </a:pPr>
            <a:r>
              <a:rPr lang="ru" sz="800" dirty="0">
                <a:latin typeface="Microsoft Sans Serif"/>
              </a:rPr>
              <a:t>6.10    Совет из своего состава образует рабочие комиссии по направлениям своей деятельности, утверждает их состав, полномочия и порядок работы.</a:t>
            </a:r>
          </a:p>
          <a:p>
            <a:pPr indent="482600" algn="just">
              <a:lnSpc>
                <a:spcPts val="984"/>
              </a:lnSpc>
              <a:spcAft>
                <a:spcPts val="630"/>
              </a:spcAft>
            </a:pPr>
            <a:r>
              <a:rPr lang="ru" sz="800" dirty="0">
                <a:latin typeface="Microsoft Sans Serif"/>
              </a:rPr>
              <a:t>6.11  </a:t>
            </a:r>
            <a:r>
              <a:rPr lang="ru" sz="800" dirty="0" smtClean="0">
                <a:latin typeface="Microsoft Sans Serif"/>
              </a:rPr>
              <a:t>В </a:t>
            </a:r>
            <a:r>
              <a:rPr lang="ru" sz="800" dirty="0">
                <a:latin typeface="Microsoft Sans Serif"/>
              </a:rPr>
              <a:t>заседании Совета ТОС могут принимать участие с правом совещательного голоса участники ТОС, старшие по улице (дому), представители органов местного самоуправления, некоммерческих организаций, предприятий любых форм собственности, действующих на территории ТОС.</a:t>
            </a:r>
          </a:p>
          <a:p>
            <a:pPr indent="482600" algn="just">
              <a:lnSpc>
                <a:spcPts val="984"/>
              </a:lnSpc>
            </a:pPr>
            <a:r>
              <a:rPr lang="ru" sz="950" b="1" spc="-50" dirty="0">
                <a:latin typeface="Microsoft Sans Serif"/>
              </a:rPr>
              <a:t>7. Председатель Совета ТОС</a:t>
            </a:r>
          </a:p>
          <a:p>
            <a:pPr indent="482600" algn="just">
              <a:lnSpc>
                <a:spcPts val="984"/>
              </a:lnSpc>
            </a:pPr>
            <a:r>
              <a:rPr lang="ru" sz="800" dirty="0">
                <a:latin typeface="Microsoft Sans Serif"/>
              </a:rPr>
              <a:t>7.1    Председатель Совета избирается собранием граждан из числа членов Совета сроком на 2 (два) года.</a:t>
            </a:r>
          </a:p>
          <a:p>
            <a:pPr indent="482600" algn="just">
              <a:lnSpc>
                <a:spcPts val="984"/>
              </a:lnSpc>
            </a:pPr>
            <a:r>
              <a:rPr lang="ru" sz="800" dirty="0">
                <a:latin typeface="Microsoft Sans Serif"/>
              </a:rPr>
              <a:t>7.2    Председатель Совета:</a:t>
            </a:r>
          </a:p>
          <a:p>
            <a:pPr indent="482600" algn="just">
              <a:lnSpc>
                <a:spcPts val="984"/>
              </a:lnSpc>
            </a:pPr>
            <a:r>
              <a:rPr lang="ru" sz="800" dirty="0">
                <a:latin typeface="Microsoft Sans Serif"/>
              </a:rPr>
              <a:t>7.2.1    Представляет </a:t>
            </a:r>
            <a:r>
              <a:rPr lang="ru" sz="800" dirty="0" smtClean="0">
                <a:latin typeface="Microsoft Sans Serif"/>
              </a:rPr>
              <a:t>без доверенности </a:t>
            </a:r>
            <a:r>
              <a:rPr lang="ru" sz="800" dirty="0">
                <a:latin typeface="Microsoft Sans Serif"/>
              </a:rPr>
              <a:t>ТОС в отношениях с населением, органами государственной власти, органами местного самоуправления, организациями независимо от форм собственности;</a:t>
            </a:r>
          </a:p>
          <a:p>
            <a:pPr indent="482600" algn="just">
              <a:lnSpc>
                <a:spcPts val="984"/>
              </a:lnSpc>
            </a:pPr>
            <a:r>
              <a:rPr lang="ru" sz="800" dirty="0">
                <a:latin typeface="Microsoft Sans Serif"/>
              </a:rPr>
              <a:t>7.2.2    Созывает очередные и внеочередные собрания граждан, доводит до сведения граждан место и время их проведения, проект повестки дня;</a:t>
            </a:r>
          </a:p>
          <a:p>
            <a:pPr indent="482600" algn="just">
              <a:lnSpc>
                <a:spcPts val="984"/>
              </a:lnSpc>
            </a:pPr>
            <a:r>
              <a:rPr lang="ru" sz="800" dirty="0">
                <a:latin typeface="Microsoft Sans Serif"/>
              </a:rPr>
              <a:t>7.2.3    Осуществляет подготовку заседаний Совета, проводит заседания Совета, подписывает решения и протоколы заседания Совета;</a:t>
            </a:r>
          </a:p>
          <a:p>
            <a:pPr indent="482600" algn="just">
              <a:lnSpc>
                <a:spcPts val="984"/>
              </a:lnSpc>
            </a:pPr>
            <a:r>
              <a:rPr lang="ru" sz="800" dirty="0">
                <a:latin typeface="Microsoft Sans Serif"/>
              </a:rPr>
              <a:t>7.2.4    Заключает договоры от имени Совета, управляет имуществом ТОС, открывает и закрывает счета в банках;</a:t>
            </a:r>
          </a:p>
          <a:p>
            <a:pPr indent="482600" algn="just">
              <a:lnSpc>
                <a:spcPts val="984"/>
              </a:lnSpc>
            </a:pPr>
            <a:r>
              <a:rPr lang="ru" sz="800" dirty="0">
                <a:latin typeface="Microsoft Sans Serif"/>
              </a:rPr>
              <a:t>7.2.5    Представляет на утверждение Совета смету доходов и расходов ТОС и отчет о ее исполнении;</a:t>
            </a:r>
          </a:p>
          <a:p>
            <a:pPr indent="482600" algn="just">
              <a:lnSpc>
                <a:spcPts val="984"/>
              </a:lnSpc>
            </a:pPr>
            <a:r>
              <a:rPr lang="ru" sz="800" dirty="0">
                <a:latin typeface="Microsoft Sans Serif"/>
              </a:rPr>
              <a:t>7.2.6    Распоряжается финансовыми средствами в пределах утвержденной сметы доходов и расходов ТОС;</a:t>
            </a:r>
          </a:p>
          <a:p>
            <a:pPr indent="482600" algn="just">
              <a:lnSpc>
                <a:spcPts val="984"/>
              </a:lnSpc>
            </a:pPr>
            <a:r>
              <a:rPr lang="ru" sz="800" dirty="0">
                <a:latin typeface="Microsoft Sans Serif"/>
              </a:rPr>
              <a:t>7.2.7    Представляет на утверждение Совета, собрании граждан годовой отчет и годовой бухгалтерский баланс;</a:t>
            </a:r>
          </a:p>
          <a:p>
            <a:pPr indent="482600" algn="just">
              <a:lnSpc>
                <a:spcPts val="984"/>
              </a:lnSpc>
            </a:pPr>
            <a:r>
              <a:rPr lang="ru" sz="800" dirty="0">
                <a:latin typeface="Microsoft Sans Serif"/>
              </a:rPr>
              <a:t>7.2.8    Осуществляет прием и увольнение членов Совета, работающих на постоянной (штатной) основе и граждан, привлеченных к выполнению работ на основе гражданско-правовых договоров;</a:t>
            </a:r>
          </a:p>
          <a:p>
            <a:pPr indent="482600" algn="just">
              <a:lnSpc>
                <a:spcPts val="984"/>
              </a:lnSpc>
            </a:pPr>
            <a:r>
              <a:rPr lang="ru" sz="800" dirty="0">
                <a:latin typeface="Microsoft Sans Serif"/>
              </a:rPr>
              <a:t>7.2.9    Принимает меры по обеспечению гласности и учета общественного мнения в деятельности Совета, организует и ведет прием граждан, обеспечивает рассмотрение их обращений;</a:t>
            </a:r>
          </a:p>
          <a:p>
            <a:pPr indent="482600" algn="just">
              <a:lnSpc>
                <a:spcPts val="984"/>
              </a:lnSpc>
            </a:pPr>
            <a:r>
              <a:rPr lang="ru" sz="800" dirty="0">
                <a:latin typeface="Microsoft Sans Serif"/>
              </a:rPr>
              <a:t>7.2.10    Решает иные вопросы по поручению Совета.</a:t>
            </a:r>
          </a:p>
          <a:p>
            <a:pPr indent="482600" algn="just">
              <a:lnSpc>
                <a:spcPts val="984"/>
              </a:lnSpc>
            </a:pPr>
            <a:r>
              <a:rPr lang="ru" sz="800" dirty="0">
                <a:latin typeface="Microsoft Sans Serif"/>
              </a:rPr>
              <a:t>7.3    В </a:t>
            </a:r>
            <a:r>
              <a:rPr lang="ru" sz="800" dirty="0" smtClean="0">
                <a:latin typeface="Microsoft Sans Serif"/>
              </a:rPr>
              <a:t>случае </a:t>
            </a:r>
            <a:r>
              <a:rPr lang="ru" sz="800" dirty="0">
                <a:latin typeface="Microsoft Sans Serif"/>
              </a:rPr>
              <a:t>отсутствия (болезни, отпуска) председателя Совета его функции выполняет заместитель председателя. Полномочия заместителя председателя Совета определяются председателем Совета.</a:t>
            </a:r>
          </a:p>
          <a:p>
            <a:pPr indent="482600" algn="just">
              <a:lnSpc>
                <a:spcPts val="984"/>
              </a:lnSpc>
            </a:pPr>
            <a:r>
              <a:rPr lang="ru" sz="800" dirty="0">
                <a:latin typeface="Microsoft Sans Serif"/>
              </a:rPr>
              <a:t>7.4    Во время исполнения заместителем председателя Совета или членом совета обязанностей председателя, на него распространяются права, обязанности и ответственность председателя Совета.</a:t>
            </a:r>
          </a:p>
          <a:p>
            <a:pPr indent="482600" algn="just">
              <a:lnSpc>
                <a:spcPts val="984"/>
              </a:lnSpc>
            </a:pPr>
            <a:r>
              <a:rPr lang="ru" sz="800" dirty="0">
                <a:latin typeface="Microsoft Sans Serif"/>
              </a:rPr>
              <a:t>7.5  </a:t>
            </a:r>
            <a:r>
              <a:rPr lang="ru" sz="800" dirty="0" smtClean="0">
                <a:latin typeface="Microsoft Sans Serif"/>
              </a:rPr>
              <a:t>Председатель </a:t>
            </a:r>
            <a:r>
              <a:rPr lang="ru" sz="800" dirty="0">
                <a:latin typeface="Microsoft Sans Serif"/>
              </a:rPr>
              <a:t>Совета несет персональную ответственность за организацию, состояние и достоверность делопроизводства, бухгалтерского учета и финансовой деятельности ТОС.</a:t>
            </a:r>
          </a:p>
          <a:p>
            <a:pPr indent="482600" algn="just">
              <a:lnSpc>
                <a:spcPts val="984"/>
              </a:lnSpc>
            </a:pPr>
            <a:r>
              <a:rPr lang="ru" sz="800" dirty="0">
                <a:latin typeface="Microsoft Sans Serif"/>
              </a:rPr>
              <a:t>7.6    Полномочия председателя Совета (его заместителя) прекращаются досрочно: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4245864" y="7123176"/>
            <a:ext cx="149352" cy="124968"/>
          </a:xfrm>
          <a:prstGeom prst="rect">
            <a:avLst/>
          </a:prstGeom>
          <a:solidFill>
            <a:srgbClr val="35438B"/>
          </a:solidFill>
        </p:spPr>
        <p:txBody>
          <a:bodyPr wrap="none" lIns="0" tIns="0" rIns="0" bIns="0">
            <a:noAutofit/>
          </a:bodyPr>
          <a:lstStyle/>
          <a:p>
            <a:pPr indent="0"/>
            <a:r>
              <a:rPr lang="ru" sz="900">
                <a:solidFill>
                  <a:srgbClr val="FFFFFF"/>
                </a:solidFill>
                <a:latin typeface="Microsoft Sans Serif"/>
              </a:rPr>
              <a:t>18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2193" y="6725031"/>
            <a:ext cx="5412868" cy="593217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69759" y="181005"/>
            <a:ext cx="446993" cy="417429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2771775" y="181005"/>
            <a:ext cx="31611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000" dirty="0" smtClean="0">
                <a:solidFill>
                  <a:srgbClr val="0070C0"/>
                </a:solidFill>
              </a:rPr>
              <a:t>19</a:t>
            </a:r>
            <a:endParaRPr lang="ru-RU" sz="1000" dirty="0">
              <a:solidFill>
                <a:srgbClr val="0070C0"/>
              </a:solidFill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652271" y="1113183"/>
            <a:ext cx="4257659" cy="1171839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indent="357188" algn="just">
              <a:lnSpc>
                <a:spcPts val="984"/>
              </a:lnSpc>
            </a:pPr>
            <a:endParaRPr lang="ru" sz="800" dirty="0" smtClean="0">
              <a:latin typeface="Microsoft Sans Serif"/>
            </a:endParaRPr>
          </a:p>
          <a:p>
            <a:pPr indent="357188" algn="just">
              <a:lnSpc>
                <a:spcPts val="984"/>
              </a:lnSpc>
            </a:pPr>
            <a:r>
              <a:rPr lang="ru" sz="800" dirty="0" smtClean="0">
                <a:latin typeface="Microsoft Sans Serif"/>
              </a:rPr>
              <a:t>С большим удовольствием представляем вам первый выпуск  Сборника методических рекомендаций по созданию территориальных общественных самоуправлений (ТОС).</a:t>
            </a:r>
            <a:endParaRPr lang="ru" sz="800" dirty="0" smtClean="0">
              <a:latin typeface="Microsoft Sans Serif"/>
            </a:endParaRPr>
          </a:p>
          <a:p>
            <a:pPr indent="357188" algn="just">
              <a:lnSpc>
                <a:spcPts val="984"/>
              </a:lnSpc>
            </a:pPr>
            <a:r>
              <a:rPr lang="ru" sz="800" dirty="0" smtClean="0">
                <a:latin typeface="Microsoft Sans Serif"/>
              </a:rPr>
              <a:t>Местное </a:t>
            </a:r>
            <a:r>
              <a:rPr lang="ru" sz="800" dirty="0">
                <a:latin typeface="Microsoft Sans Serif"/>
              </a:rPr>
              <a:t>самоуправление </a:t>
            </a:r>
            <a:r>
              <a:rPr lang="ru" sz="800" dirty="0" smtClean="0">
                <a:latin typeface="Microsoft Sans Serif"/>
              </a:rPr>
              <a:t>представляет собой наиболее </a:t>
            </a:r>
            <a:r>
              <a:rPr lang="ru" sz="800" dirty="0">
                <a:latin typeface="Microsoft Sans Serif"/>
              </a:rPr>
              <a:t>близкий к населению уровень власти, обеспечивающий устойчивость и демократический характер всей системы властных институтов, одной из важнейших задач которого на сегодняшнем этапе развития нашего общества является повышение эффективности участия граждан в решении местных вопросов и принятии решений на муниципальном уровне</a:t>
            </a:r>
            <a:r>
              <a:rPr lang="ru" sz="800" dirty="0" smtClean="0">
                <a:latin typeface="Microsoft Sans Serif"/>
              </a:rPr>
              <a:t>.</a:t>
            </a:r>
          </a:p>
          <a:p>
            <a:pPr indent="357188" algn="just">
              <a:lnSpc>
                <a:spcPts val="984"/>
              </a:lnSpc>
            </a:pPr>
            <a:endParaRPr lang="ru" sz="800" dirty="0">
              <a:latin typeface="Microsoft Sans Serif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652272" y="3568148"/>
            <a:ext cx="4257658" cy="1688674"/>
          </a:xfrm>
          <a:prstGeom prst="rect">
            <a:avLst/>
          </a:prstGeom>
        </p:spPr>
        <p:txBody>
          <a:bodyPr wrap="none" lIns="0" tIns="0" rIns="0" bIns="0">
            <a:noAutofit/>
          </a:bodyPr>
          <a:lstStyle/>
          <a:p>
            <a:pPr indent="0" algn="r">
              <a:spcBef>
                <a:spcPts val="840"/>
              </a:spcBef>
              <a:spcAft>
                <a:spcPts val="5670"/>
              </a:spcAft>
            </a:pPr>
            <a:endParaRPr lang="ru" sz="800" dirty="0">
              <a:latin typeface="Microsoft Sans Serif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222513" y="904462"/>
            <a:ext cx="2956295" cy="298986"/>
          </a:xfrm>
          <a:prstGeom prst="rect">
            <a:avLst/>
          </a:prstGeom>
        </p:spPr>
        <p:txBody>
          <a:bodyPr wrap="none" lIns="0" tIns="0" rIns="0" bIns="0">
            <a:noAutofit/>
          </a:bodyPr>
          <a:lstStyle/>
          <a:p>
            <a:pPr indent="0" algn="ctr">
              <a:spcAft>
                <a:spcPts val="840"/>
              </a:spcAft>
            </a:pPr>
            <a:r>
              <a:rPr lang="ru" sz="1200" b="1" spc="-50" dirty="0">
                <a:latin typeface="Microsoft Sans Serif"/>
              </a:rPr>
              <a:t>Уважаемые коллеги!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652272" y="2285023"/>
            <a:ext cx="4257658" cy="4254926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indent="357188" algn="just">
              <a:lnSpc>
                <a:spcPts val="984"/>
              </a:lnSpc>
              <a:spcBef>
                <a:spcPts val="5670"/>
              </a:spcBef>
            </a:pPr>
            <a:r>
              <a:rPr lang="ru" sz="800" dirty="0" smtClean="0">
                <a:solidFill>
                  <a:srgbClr val="94593B"/>
                </a:solidFill>
                <a:latin typeface="Microsoft Sans Serif"/>
              </a:rPr>
              <a:t> </a:t>
            </a:r>
            <a:r>
              <a:rPr lang="ru" sz="800" dirty="0" smtClean="0">
                <a:latin typeface="Microsoft Sans Serif"/>
              </a:rPr>
              <a:t>Территориальное </a:t>
            </a:r>
            <a:r>
              <a:rPr lang="ru" sz="800" dirty="0">
                <a:latin typeface="Microsoft Sans Serif"/>
              </a:rPr>
              <a:t>общественное </a:t>
            </a:r>
            <a:r>
              <a:rPr lang="ru" sz="800" dirty="0" smtClean="0">
                <a:latin typeface="Microsoft Sans Serif"/>
              </a:rPr>
              <a:t>самоуправление </a:t>
            </a:r>
            <a:r>
              <a:rPr lang="ru" sz="800" dirty="0">
                <a:latin typeface="Microsoft Sans Serif"/>
              </a:rPr>
              <a:t>обеспечивает связь между обществом и органами местного самоуправления, а через них и с государством. По своей сути это первичная, наиболее простая и понятная для населения форма решения местных проблем, затрагивающих и индивидуальные, и коллективные интересы граждан, позволяющая обеспечить социально-экономическое благополучие любого муниципального образования.</a:t>
            </a:r>
          </a:p>
          <a:p>
            <a:pPr indent="357188" algn="just">
              <a:lnSpc>
                <a:spcPts val="984"/>
              </a:lnSpc>
            </a:pPr>
            <a:r>
              <a:rPr lang="ru" sz="800" dirty="0">
                <a:latin typeface="Microsoft Sans Serif"/>
              </a:rPr>
              <a:t>Сравнительный анализ показывает довольно четкую взаимосвязь между степенью муниципальной активности жителей и ресурсными возможностями местной власти. Главное условие повышения уровня интереса жителей к участию в местном самоуправлении во многом зависит от организационного и экономического участия муниципалитетов.</a:t>
            </a:r>
          </a:p>
          <a:p>
            <a:pPr indent="357188" algn="just">
              <a:lnSpc>
                <a:spcPts val="984"/>
              </a:lnSpc>
            </a:pPr>
            <a:r>
              <a:rPr lang="ru" sz="800" dirty="0">
                <a:latin typeface="Microsoft Sans Serif"/>
              </a:rPr>
              <a:t>Задача органов власти не только способствовать организации деятельности ТОС, но и помогать их становлению, создавая условия для сотрудничества и взаимодействия как между территориальными общественными самоуправлениями внутри границ муниципального образования, так и за </a:t>
            </a:r>
            <a:r>
              <a:rPr lang="ru" sz="800" dirty="0" smtClean="0">
                <a:latin typeface="Microsoft Sans Serif"/>
              </a:rPr>
              <a:t>их</a:t>
            </a:r>
            <a:r>
              <a:rPr lang="en-US" sz="800" dirty="0" smtClean="0">
                <a:latin typeface="Microsoft Sans Serif"/>
              </a:rPr>
              <a:t> </a:t>
            </a:r>
            <a:r>
              <a:rPr lang="ru" sz="800" dirty="0" smtClean="0">
                <a:latin typeface="Microsoft Sans Serif"/>
              </a:rPr>
              <a:t>пределами.</a:t>
            </a:r>
          </a:p>
          <a:p>
            <a:pPr indent="357188" algn="just">
              <a:lnSpc>
                <a:spcPts val="984"/>
              </a:lnSpc>
            </a:pPr>
            <a:r>
              <a:rPr lang="ru" sz="800" dirty="0" smtClean="0">
                <a:latin typeface="Microsoft Sans Serif"/>
              </a:rPr>
              <a:t>От </a:t>
            </a:r>
            <a:r>
              <a:rPr lang="ru" sz="800" dirty="0">
                <a:latin typeface="Microsoft Sans Serif"/>
              </a:rPr>
              <a:t>взаимодействия людей друг с другом, с органами территориального общественного самоуправления, с муниципальной властью зависят и возможности инновационного развития территорий, и качество реализации национальных проектов, и эффективность оказания многих услуг </a:t>
            </a:r>
            <a:r>
              <a:rPr lang="ru" sz="800" dirty="0" smtClean="0">
                <a:latin typeface="Microsoft Sans Serif"/>
              </a:rPr>
              <a:t>жителям.</a:t>
            </a:r>
          </a:p>
          <a:p>
            <a:pPr indent="357188" algn="just">
              <a:lnSpc>
                <a:spcPts val="984"/>
              </a:lnSpc>
            </a:pPr>
            <a:r>
              <a:rPr lang="ru" sz="800" dirty="0" smtClean="0">
                <a:latin typeface="Microsoft Sans Serif"/>
              </a:rPr>
              <a:t>По </a:t>
            </a:r>
            <a:r>
              <a:rPr lang="ru" sz="800" dirty="0">
                <a:latin typeface="Microsoft Sans Serif"/>
              </a:rPr>
              <a:t>уровню решения вопросов местного значения гражданами оценивается степень эффективности всей системы публичной </a:t>
            </a:r>
            <a:r>
              <a:rPr lang="ru" sz="800" dirty="0" smtClean="0">
                <a:latin typeface="Microsoft Sans Serif"/>
              </a:rPr>
              <a:t>власти.</a:t>
            </a:r>
          </a:p>
          <a:p>
            <a:pPr indent="357188" algn="just">
              <a:lnSpc>
                <a:spcPts val="984"/>
              </a:lnSpc>
            </a:pPr>
            <a:r>
              <a:rPr lang="ru" sz="800" dirty="0" smtClean="0">
                <a:latin typeface="Microsoft Sans Serif"/>
              </a:rPr>
              <a:t>Представляется</a:t>
            </a:r>
            <a:r>
              <a:rPr lang="ru" sz="800" dirty="0">
                <a:latin typeface="Microsoft Sans Serif"/>
              </a:rPr>
              <a:t>, что использование именно таких подходов предоставит широкие возможности для повышения эффективности муниципального управления, соблюдения прав граждан и интересов всего </a:t>
            </a:r>
            <a:r>
              <a:rPr lang="ru" sz="800" dirty="0" smtClean="0">
                <a:latin typeface="Microsoft Sans Serif"/>
              </a:rPr>
              <a:t>населения.</a:t>
            </a:r>
          </a:p>
          <a:p>
            <a:pPr indent="357188" algn="just">
              <a:lnSpc>
                <a:spcPts val="984"/>
              </a:lnSpc>
            </a:pPr>
            <a:r>
              <a:rPr lang="ru" sz="800" dirty="0" smtClean="0">
                <a:latin typeface="Microsoft Sans Serif"/>
              </a:rPr>
              <a:t>Как </a:t>
            </a:r>
            <a:r>
              <a:rPr lang="ru" sz="800" dirty="0">
                <a:latin typeface="Microsoft Sans Serif"/>
              </a:rPr>
              <a:t>свидетельствуют имеющийся опыт и сложившаяся практика, для развития местного самоуправления необходима пропаганда правовых знаний, информирование граждан о содержании нормативных правовых актов о местном самоуправлении, создание правовых возможностей для эффективного участия населения в местном самоуправлении.</a:t>
            </a: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2193" y="6725031"/>
            <a:ext cx="5412868" cy="593217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62751" y="166644"/>
            <a:ext cx="446993" cy="417429"/>
          </a:xfrm>
          <a:prstGeom prst="rect">
            <a:avLst/>
          </a:prstGeom>
        </p:spPr>
      </p:pic>
      <p:pic>
        <p:nvPicPr>
          <p:cNvPr id="9" name="Рисунок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69759" y="181005"/>
            <a:ext cx="446993" cy="417429"/>
          </a:xfrm>
          <a:prstGeom prst="rect">
            <a:avLst/>
          </a:prstGeom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30352" y="643128"/>
            <a:ext cx="4239768" cy="6022848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indent="482600" algn="just">
              <a:lnSpc>
                <a:spcPts val="984"/>
              </a:lnSpc>
            </a:pPr>
            <a:r>
              <a:rPr lang="ru" sz="800" dirty="0">
                <a:latin typeface="Microsoft Sans Serif"/>
              </a:rPr>
              <a:t>7.6.1    по решению общего собрания;</a:t>
            </a:r>
          </a:p>
          <a:p>
            <a:pPr indent="482600" algn="just">
              <a:lnSpc>
                <a:spcPts val="984"/>
              </a:lnSpc>
            </a:pPr>
            <a:r>
              <a:rPr lang="ru" sz="800" dirty="0">
                <a:latin typeface="Microsoft Sans Serif"/>
              </a:rPr>
              <a:t>7.6.2    на основании личного заявления о прекращении полномочий;</a:t>
            </a:r>
          </a:p>
          <a:p>
            <a:pPr indent="482600" algn="just">
              <a:lnSpc>
                <a:spcPts val="984"/>
              </a:lnSpc>
            </a:pPr>
            <a:r>
              <a:rPr lang="ru" sz="800" dirty="0">
                <a:latin typeface="Microsoft Sans Serif"/>
              </a:rPr>
              <a:t>7.6.3    при прекращении полномочий Совета.</a:t>
            </a:r>
          </a:p>
          <a:p>
            <a:pPr indent="482600" algn="just">
              <a:lnSpc>
                <a:spcPts val="984"/>
              </a:lnSpc>
              <a:spcAft>
                <a:spcPts val="630"/>
              </a:spcAft>
            </a:pPr>
            <a:r>
              <a:rPr lang="ru" sz="800" dirty="0">
                <a:latin typeface="Microsoft Sans Serif"/>
              </a:rPr>
              <a:t>7.7 В случае досрочного прекращения полномочий председателя Совета по его личному заявлению, заместитель председателя Совета или один из членов Совета по решению Совета исполняет полномочия председателя до избрания нового председателя Совета.</a:t>
            </a:r>
          </a:p>
          <a:p>
            <a:pPr indent="482600" algn="just">
              <a:lnSpc>
                <a:spcPts val="984"/>
              </a:lnSpc>
            </a:pPr>
            <a:r>
              <a:rPr lang="ru" sz="950" b="1" spc="-50" dirty="0">
                <a:latin typeface="Microsoft Sans Serif"/>
              </a:rPr>
              <a:t>8.    Ревизионная комиссия ТОС</a:t>
            </a:r>
          </a:p>
          <a:p>
            <a:pPr indent="482600" algn="just">
              <a:lnSpc>
                <a:spcPts val="984"/>
              </a:lnSpc>
            </a:pPr>
            <a:r>
              <a:rPr lang="ru" sz="800" dirty="0">
                <a:latin typeface="Microsoft Sans Serif"/>
              </a:rPr>
              <a:t>8.1    Ревизионная комиссия ТОС (далее - Комиссия) является контрольным органом, обеспечивающим контроль и проверку финансово-хозяйственной деятельности Совета ТОС.</a:t>
            </a:r>
          </a:p>
          <a:p>
            <a:pPr indent="482600" algn="just">
              <a:lnSpc>
                <a:spcPts val="984"/>
              </a:lnSpc>
            </a:pPr>
            <a:r>
              <a:rPr lang="ru" sz="800" dirty="0">
                <a:latin typeface="Microsoft Sans Serif"/>
              </a:rPr>
              <a:t>8.2  </a:t>
            </a:r>
            <a:r>
              <a:rPr lang="ru" sz="800" dirty="0" smtClean="0">
                <a:latin typeface="Microsoft Sans Serif"/>
              </a:rPr>
              <a:t> Комиссия </a:t>
            </a:r>
            <a:r>
              <a:rPr lang="ru" sz="800" dirty="0">
                <a:latin typeface="Microsoft Sans Serif"/>
              </a:rPr>
              <a:t>избирается собранием граждан, проживающих в границах ТОС и подотчетна только собранию.</a:t>
            </a:r>
          </a:p>
          <a:p>
            <a:pPr indent="482600" algn="just">
              <a:lnSpc>
                <a:spcPts val="984"/>
              </a:lnSpc>
            </a:pPr>
            <a:r>
              <a:rPr lang="ru" sz="800" dirty="0">
                <a:latin typeface="Microsoft Sans Serif"/>
              </a:rPr>
              <a:t>8.3    Комиссия избирается собранием граждан сроком на 2 года.</a:t>
            </a:r>
          </a:p>
          <a:p>
            <a:pPr indent="482600" algn="just">
              <a:lnSpc>
                <a:spcPts val="984"/>
              </a:lnSpc>
            </a:pPr>
            <a:r>
              <a:rPr lang="ru" sz="800" dirty="0">
                <a:latin typeface="Microsoft Sans Serif"/>
              </a:rPr>
              <a:t>8.4    Число членов Комиссии определяется решением собрания, но не может быть менее 3-х человек.</a:t>
            </a:r>
          </a:p>
          <a:p>
            <a:pPr indent="482600" algn="just">
              <a:lnSpc>
                <a:spcPts val="984"/>
              </a:lnSpc>
            </a:pPr>
            <a:r>
              <a:rPr lang="ru" sz="800" dirty="0">
                <a:latin typeface="Microsoft Sans Serif"/>
              </a:rPr>
              <a:t>8.5    Члены Комиссии не могут являться членами Совета, не могут состоять в близком родстве с членами Совета (родители, дети, супруги, братья и сестры).</a:t>
            </a:r>
          </a:p>
          <a:p>
            <a:pPr indent="482600" algn="just">
              <a:lnSpc>
                <a:spcPts val="984"/>
              </a:lnSpc>
            </a:pPr>
            <a:r>
              <a:rPr lang="ru" sz="800" dirty="0">
                <a:latin typeface="Microsoft Sans Serif"/>
              </a:rPr>
              <a:t>8.6 </a:t>
            </a:r>
            <a:r>
              <a:rPr lang="ru" sz="800" dirty="0" smtClean="0">
                <a:latin typeface="Microsoft Sans Serif"/>
              </a:rPr>
              <a:t>Комиссия </a:t>
            </a:r>
            <a:r>
              <a:rPr lang="ru" sz="800" dirty="0">
                <a:latin typeface="Microsoft Sans Serif"/>
              </a:rPr>
              <a:t>из своего состава избирает председателя, который осуществляет общее руководство деятельностью Комиссии: проводит заседания, готовит отчеты, подписывает протоколы заседания.</a:t>
            </a:r>
          </a:p>
          <a:p>
            <a:pPr indent="482600" algn="just">
              <a:lnSpc>
                <a:spcPts val="984"/>
              </a:lnSpc>
            </a:pPr>
            <a:r>
              <a:rPr lang="ru" sz="800" dirty="0">
                <a:latin typeface="Microsoft Sans Serif"/>
              </a:rPr>
              <a:t>8.7    Полномочия ревизионной комиссии ТОС прекращаются:</a:t>
            </a:r>
          </a:p>
          <a:p>
            <a:pPr indent="482600" algn="just">
              <a:lnSpc>
                <a:spcPts val="984"/>
              </a:lnSpc>
            </a:pPr>
            <a:r>
              <a:rPr lang="ru" sz="800" dirty="0">
                <a:latin typeface="Microsoft Sans Serif"/>
              </a:rPr>
              <a:t>8.7.1  </a:t>
            </a:r>
            <a:r>
              <a:rPr lang="ru" sz="800" dirty="0" smtClean="0">
                <a:latin typeface="Microsoft Sans Serif"/>
              </a:rPr>
              <a:t>По </a:t>
            </a:r>
            <a:r>
              <a:rPr lang="ru" sz="800" dirty="0">
                <a:latin typeface="Microsoft Sans Serif"/>
              </a:rPr>
              <a:t>истечении срока её полномочий (решение принимается собранием);</a:t>
            </a:r>
          </a:p>
          <a:p>
            <a:pPr indent="482600" algn="just">
              <a:lnSpc>
                <a:spcPts val="984"/>
              </a:lnSpc>
            </a:pPr>
            <a:r>
              <a:rPr lang="ru" sz="800" dirty="0">
                <a:latin typeface="Microsoft Sans Serif"/>
              </a:rPr>
              <a:t>8.7.2    Досрочно в случаях самороспуска (решением 2/3 голосов от числа членов комиссии);</a:t>
            </a:r>
          </a:p>
          <a:p>
            <a:pPr indent="482600" algn="just">
              <a:lnSpc>
                <a:spcPts val="984"/>
              </a:lnSpc>
            </a:pPr>
            <a:r>
              <a:rPr lang="ru" sz="800" dirty="0">
                <a:latin typeface="Microsoft Sans Serif"/>
              </a:rPr>
              <a:t>8.7.3    По решению суда.</a:t>
            </a:r>
          </a:p>
          <a:p>
            <a:pPr indent="482600">
              <a:lnSpc>
                <a:spcPts val="984"/>
              </a:lnSpc>
            </a:pPr>
            <a:r>
              <a:rPr lang="ru" sz="800" dirty="0" smtClean="0">
                <a:latin typeface="Microsoft Sans Serif"/>
              </a:rPr>
              <a:t>8.8       Комиссия </a:t>
            </a:r>
            <a:r>
              <a:rPr lang="ru" sz="800" dirty="0">
                <a:latin typeface="Microsoft Sans Serif"/>
              </a:rPr>
              <a:t>коллегиально осуществляет проверку финансовохозяйственной деятельности Совета по поручению Совета, собрания граждан или по собственной инициативе, но не реже 1 раза в год.</a:t>
            </a:r>
          </a:p>
          <a:p>
            <a:pPr indent="482600" algn="just">
              <a:lnSpc>
                <a:spcPts val="984"/>
              </a:lnSpc>
            </a:pPr>
            <a:r>
              <a:rPr lang="ru" sz="800" dirty="0">
                <a:latin typeface="Microsoft Sans Serif"/>
              </a:rPr>
              <a:t>8.9    Решения ревизионной комиссии ТОС принимаются коллегиально, путем открытого голосования большинством голосов от её численного состава.</a:t>
            </a:r>
          </a:p>
          <a:p>
            <a:pPr indent="482600" algn="just">
              <a:lnSpc>
                <a:spcPts val="984"/>
              </a:lnSpc>
            </a:pPr>
            <a:r>
              <a:rPr lang="ru" sz="800" dirty="0">
                <a:latin typeface="Microsoft Sans Serif"/>
              </a:rPr>
              <a:t>8.10    Результаты проверок утверждаются Советом и доводятся до сведения населения, проживающего на соответствующей территории.</a:t>
            </a:r>
          </a:p>
          <a:p>
            <a:pPr indent="482600" algn="just">
              <a:lnSpc>
                <a:spcPts val="984"/>
              </a:lnSpc>
            </a:pPr>
            <a:r>
              <a:rPr lang="ru" sz="800" dirty="0">
                <a:latin typeface="Microsoft Sans Serif"/>
              </a:rPr>
              <a:t>8.11 </a:t>
            </a:r>
            <a:r>
              <a:rPr lang="ru" sz="800" dirty="0" smtClean="0">
                <a:latin typeface="Microsoft Sans Serif"/>
              </a:rPr>
              <a:t>Комиссия </a:t>
            </a:r>
            <a:r>
              <a:rPr lang="ru" sz="800" dirty="0">
                <a:latin typeface="Microsoft Sans Serif"/>
              </a:rPr>
              <a:t>вправе иметь доступ к документации, касающейся деятельности ТОС в части поступления и расходования собственных, заёмных средств, добровольных взносов и пожертвований юридических и физических лиц.</a:t>
            </a:r>
          </a:p>
          <a:p>
            <a:pPr indent="482600" algn="just">
              <a:lnSpc>
                <a:spcPts val="984"/>
              </a:lnSpc>
              <a:spcAft>
                <a:spcPts val="630"/>
              </a:spcAft>
            </a:pPr>
            <a:r>
              <a:rPr lang="ru" sz="800" dirty="0">
                <a:latin typeface="Microsoft Sans Serif"/>
              </a:rPr>
              <a:t>8.12    Комиссия при необходимости имеет право созвать внеочередное собрание жителей.</a:t>
            </a:r>
          </a:p>
          <a:p>
            <a:pPr indent="482600" algn="just">
              <a:lnSpc>
                <a:spcPts val="1008"/>
              </a:lnSpc>
            </a:pPr>
            <a:r>
              <a:rPr lang="ru" sz="950" b="1" spc="-50" dirty="0">
                <a:latin typeface="Microsoft Sans Serif"/>
              </a:rPr>
              <a:t>9.    Порядок приобретения, пользования и распоряжения имуществом и финансовыми средствами ТОС</a:t>
            </a:r>
          </a:p>
          <a:p>
            <a:pPr indent="482600" algn="just">
              <a:lnSpc>
                <a:spcPts val="1008"/>
              </a:lnSpc>
            </a:pPr>
            <a:r>
              <a:rPr lang="ru" sz="800" dirty="0">
                <a:latin typeface="Microsoft Sans Serif"/>
              </a:rPr>
              <a:t>9.1. ТОС может иметь в собственности денежные средства, здания, оборудование, инвентарь, построенные или приобретенные на его средства</a:t>
            </a: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2193" y="6725031"/>
            <a:ext cx="5412868" cy="593217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69759" y="181005"/>
            <a:ext cx="446993" cy="417429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819400" y="181005"/>
            <a:ext cx="31611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000" dirty="0" smtClean="0">
                <a:solidFill>
                  <a:srgbClr val="0070C0"/>
                </a:solidFill>
              </a:rPr>
              <a:t>20</a:t>
            </a:r>
            <a:endParaRPr lang="ru-RU" sz="1000" dirty="0">
              <a:solidFill>
                <a:srgbClr val="0070C0"/>
              </a:solidFill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661416" y="719328"/>
            <a:ext cx="4239768" cy="4614672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indent="357188" algn="just">
              <a:lnSpc>
                <a:spcPts val="984"/>
              </a:lnSpc>
            </a:pPr>
            <a:r>
              <a:rPr lang="ru" sz="800" dirty="0">
                <a:latin typeface="Microsoft Sans Serif"/>
              </a:rPr>
              <a:t>Недостаток информации и просветительских программ для населения, формирующих у граждан правовые знания и опыт, неверие в возможность оказывать влияние на принимаемые решения влечет за собой нежелание жителей участвовать в общественном самоуправлении и недоверие населения к органам местного самоуправления. Правовое просвещение населения муниципальных образований по вопросам местного самоуправления, о возможностях участия граждан в принятии решений должностных лиц и органов местного самоуправления должно стать одной из главных составляющих взаимодействия органов местного самоуправления с </a:t>
            </a:r>
            <a:r>
              <a:rPr lang="ru" sz="800" dirty="0" smtClean="0">
                <a:latin typeface="Microsoft Sans Serif"/>
              </a:rPr>
              <a:t>населением.</a:t>
            </a:r>
          </a:p>
          <a:p>
            <a:pPr indent="357188" algn="just">
              <a:lnSpc>
                <a:spcPts val="984"/>
              </a:lnSpc>
            </a:pPr>
            <a:r>
              <a:rPr lang="ru" sz="800" dirty="0" smtClean="0">
                <a:latin typeface="Microsoft Sans Serif"/>
              </a:rPr>
              <a:t>Кроме </a:t>
            </a:r>
            <a:r>
              <a:rPr lang="ru" sz="800" dirty="0">
                <a:latin typeface="Microsoft Sans Serif"/>
              </a:rPr>
              <a:t>того, необходимо вести постоянное информирование населения о гражданских инициативах, опыте самоорганизации жителей, используя средства массовой информации, включая официальные сайты и другие Интернет-ресурсы, собрания граждан, </a:t>
            </a:r>
            <a:r>
              <a:rPr lang="ru" sz="800" dirty="0" smtClean="0">
                <a:latin typeface="Microsoft Sans Serif"/>
              </a:rPr>
              <a:t>встречи </a:t>
            </a:r>
            <a:r>
              <a:rPr lang="ru" sz="800" dirty="0">
                <a:latin typeface="Microsoft Sans Serif"/>
              </a:rPr>
              <a:t>глав администраций и депутатов муниципальных </a:t>
            </a:r>
            <a:r>
              <a:rPr lang="ru" sz="800" dirty="0" smtClean="0">
                <a:latin typeface="Microsoft Sans Serif"/>
              </a:rPr>
              <a:t>образований</a:t>
            </a:r>
            <a:r>
              <a:rPr lang="ru-RU" sz="800" dirty="0">
                <a:latin typeface="Microsoft Sans Serif"/>
              </a:rPr>
              <a:t>,</a:t>
            </a:r>
            <a:r>
              <a:rPr lang="ru" sz="800" dirty="0" smtClean="0">
                <a:latin typeface="Microsoft Sans Serif"/>
              </a:rPr>
              <a:t> </a:t>
            </a:r>
            <a:r>
              <a:rPr lang="ru" sz="800" dirty="0">
                <a:latin typeface="Microsoft Sans Serif"/>
              </a:rPr>
              <a:t>председателей </a:t>
            </a:r>
            <a:r>
              <a:rPr lang="ru" sz="800" dirty="0" smtClean="0">
                <a:latin typeface="Microsoft Sans Serif"/>
              </a:rPr>
              <a:t>Советов ТОС с населением.</a:t>
            </a:r>
          </a:p>
          <a:p>
            <a:pPr indent="357188" algn="just">
              <a:lnSpc>
                <a:spcPts val="984"/>
              </a:lnSpc>
            </a:pPr>
            <a:r>
              <a:rPr lang="ru" sz="800" dirty="0" smtClean="0">
                <a:latin typeface="Microsoft Sans Serif"/>
              </a:rPr>
              <a:t>Органы </a:t>
            </a:r>
            <a:r>
              <a:rPr lang="ru" sz="800" dirty="0">
                <a:latin typeface="Microsoft Sans Serif"/>
              </a:rPr>
              <a:t>местного самоуправления должны быть сами заинтересованы в развитии территориального общественного самоуправления. В первую очередь потому, что в то время, когда перед нами стоят ответственные задачи по созданию эффективной экономики, развитию и модернизации отраслей жизнеобеспечения, ни одна из этих задач не может быть успешно решена без равноправного участия власти и общества, без участия общественности. Например, как можно вести работу по реформированию жилищно-коммунального комплекса, затрагивающую интересы всех жителей города, без широкого общественного обсуждения, без их участия в сохранении жилищного фонда, благоустройстве придомовых территорий и мест своего </a:t>
            </a:r>
            <a:r>
              <a:rPr lang="ru" sz="800" dirty="0" smtClean="0">
                <a:latin typeface="Microsoft Sans Serif"/>
              </a:rPr>
              <a:t>проживания.</a:t>
            </a:r>
          </a:p>
          <a:p>
            <a:pPr indent="357188" algn="just">
              <a:lnSpc>
                <a:spcPts val="984"/>
              </a:lnSpc>
            </a:pPr>
            <a:r>
              <a:rPr lang="ru" sz="800" dirty="0" smtClean="0">
                <a:latin typeface="Microsoft Sans Serif"/>
              </a:rPr>
              <a:t>Если </a:t>
            </a:r>
            <a:r>
              <a:rPr lang="ru" sz="800" dirty="0">
                <a:latin typeface="Microsoft Sans Serif"/>
              </a:rPr>
              <a:t>каждый из нас объединившись в территориальные общественные самоуправления, будет ощущать личную и коллективную ответственность за все происходящее на своей территории, в своем регионе, в своей стране и развитие местного самоуправления будет направлено на достижение такого же результата, тогда у нас есть не только надежда, но и возможность обеспечить нашим гражданам достойное </a:t>
            </a:r>
            <a:r>
              <a:rPr lang="ru" sz="800" dirty="0" smtClean="0">
                <a:latin typeface="Microsoft Sans Serif"/>
              </a:rPr>
              <a:t>будущее.</a:t>
            </a:r>
          </a:p>
          <a:p>
            <a:pPr indent="357188" algn="just">
              <a:lnSpc>
                <a:spcPts val="984"/>
              </a:lnSpc>
            </a:pPr>
            <a:r>
              <a:rPr lang="ru" sz="800" dirty="0" smtClean="0">
                <a:latin typeface="Microsoft Sans Serif"/>
              </a:rPr>
              <a:t>Это </a:t>
            </a:r>
            <a:r>
              <a:rPr lang="ru" sz="800" dirty="0">
                <a:latin typeface="Microsoft Sans Serif"/>
              </a:rPr>
              <a:t>также станет основой целесообразного использования организационных, финансовых и иных ресурсов местного самоуправления, а самое главное, - кадрового потенциала муниципальных образований на основе составления и реализации долгосрочных программ, которые определят вектор развития муниципалитетов и территориального общественного самоуправления, поддержания инициативы населения, его предприимчивости и энергии.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1926336" y="5925974"/>
            <a:ext cx="2974848" cy="377952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indent="0" algn="r">
              <a:lnSpc>
                <a:spcPts val="1008"/>
              </a:lnSpc>
              <a:spcBef>
                <a:spcPts val="3360"/>
              </a:spcBef>
            </a:pPr>
            <a:r>
              <a:rPr lang="ru" sz="800" b="1" dirty="0" smtClean="0">
                <a:latin typeface="Microsoft Sans Serif"/>
              </a:rPr>
              <a:t>Керимова А.И., Исполнительный директор Ассоциации «Совет муниципальных образований Республики Дагестан»</a:t>
            </a:r>
            <a:endParaRPr lang="ru" sz="800" b="1" dirty="0">
              <a:latin typeface="Microsoft Sans Serif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264152" y="7120128"/>
            <a:ext cx="94488" cy="121920"/>
          </a:xfrm>
          <a:prstGeom prst="rect">
            <a:avLst/>
          </a:prstGeom>
          <a:solidFill>
            <a:srgbClr val="35438B"/>
          </a:solidFill>
        </p:spPr>
        <p:txBody>
          <a:bodyPr wrap="none" lIns="0" tIns="0" rIns="0" bIns="0">
            <a:noAutofit/>
          </a:bodyPr>
          <a:lstStyle/>
          <a:p>
            <a:pPr indent="0"/>
            <a:r>
              <a:rPr lang="ru" sz="700">
                <a:solidFill>
                  <a:srgbClr val="FFFFFF"/>
                </a:solidFill>
                <a:latin typeface="Microsoft Sans Serif"/>
              </a:rPr>
              <a:t>2</a:t>
            </a: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2193" y="6725031"/>
            <a:ext cx="5412868" cy="593217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69759" y="181005"/>
            <a:ext cx="446993" cy="417429"/>
          </a:xfrm>
          <a:prstGeom prst="rect">
            <a:avLst/>
          </a:prstGeom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15112" y="826008"/>
            <a:ext cx="4319016" cy="1042549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indent="0" algn="r">
              <a:lnSpc>
                <a:spcPts val="1056"/>
              </a:lnSpc>
            </a:pPr>
            <a:r>
              <a:rPr lang="ru" sz="800" dirty="0">
                <a:solidFill>
                  <a:srgbClr val="383084"/>
                </a:solidFill>
                <a:latin typeface="Microsoft Sans Serif"/>
              </a:rPr>
              <a:t>Сборник подготовлен дирекцией Ассоциации «Совет муниципальных образований</a:t>
            </a:r>
          </a:p>
          <a:p>
            <a:pPr indent="0" algn="just">
              <a:lnSpc>
                <a:spcPts val="1056"/>
              </a:lnSpc>
            </a:pPr>
            <a:r>
              <a:rPr lang="ru" sz="800" dirty="0">
                <a:solidFill>
                  <a:srgbClr val="383084"/>
                </a:solidFill>
                <a:latin typeface="Microsoft Sans Serif"/>
              </a:rPr>
              <a:t>Республики </a:t>
            </a:r>
            <a:r>
              <a:rPr lang="ru" sz="800" dirty="0" smtClean="0">
                <a:solidFill>
                  <a:srgbClr val="383084"/>
                </a:solidFill>
                <a:latin typeface="Microsoft Sans Serif"/>
              </a:rPr>
              <a:t>Дагестан».</a:t>
            </a:r>
          </a:p>
          <a:p>
            <a:pPr indent="357188" algn="just">
              <a:lnSpc>
                <a:spcPts val="984"/>
              </a:lnSpc>
              <a:spcAft>
                <a:spcPts val="3780"/>
              </a:spcAft>
            </a:pPr>
            <a:r>
              <a:rPr lang="ru" sz="800" dirty="0" smtClean="0">
                <a:solidFill>
                  <a:srgbClr val="383084"/>
                </a:solidFill>
                <a:latin typeface="Microsoft Sans Serif"/>
              </a:rPr>
              <a:t>Реализация проекта «Разработка методического материала по созданию территориального общественного самоуправления (ТОСов) в Республике Дагестан» проводится в рамках соглашения между Ассоциацией «Совет муниципальных образований Республики Дагестан» и ГБУ  ДПО «Дагестанский кадровый Центр».</a:t>
            </a:r>
            <a:endParaRPr lang="ru" sz="800" dirty="0">
              <a:solidFill>
                <a:srgbClr val="383084"/>
              </a:solidFill>
              <a:latin typeface="Microsoft Sans Serif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515112" y="1485900"/>
            <a:ext cx="4319016" cy="137657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indent="0" algn="r">
              <a:lnSpc>
                <a:spcPts val="1056"/>
              </a:lnSpc>
            </a:pPr>
            <a:endParaRPr lang="ru" sz="800" dirty="0">
              <a:solidFill>
                <a:srgbClr val="383084"/>
              </a:solidFill>
              <a:latin typeface="Microsoft Sans Serif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2193" y="6725031"/>
            <a:ext cx="5412868" cy="593217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69759" y="181005"/>
            <a:ext cx="446993" cy="417429"/>
          </a:xfrm>
          <a:prstGeom prst="rect">
            <a:avLst/>
          </a:prstGeom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73024" y="801624"/>
            <a:ext cx="4309872" cy="2990088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indent="0" algn="just">
              <a:lnSpc>
                <a:spcPts val="2016"/>
              </a:lnSpc>
            </a:pPr>
            <a:r>
              <a:rPr lang="ru" sz="1200" spc="-50" dirty="0">
                <a:latin typeface="Microsoft Sans Serif"/>
              </a:rPr>
              <a:t>Содержание</a:t>
            </a:r>
          </a:p>
          <a:p>
            <a:pPr indent="0" algn="just">
              <a:lnSpc>
                <a:spcPts val="2016"/>
              </a:lnSpc>
            </a:pPr>
            <a:r>
              <a:rPr lang="ru" sz="800" dirty="0">
                <a:latin typeface="Microsoft Sans Serif"/>
              </a:rPr>
              <a:t>Общие положения</a:t>
            </a:r>
            <a:r>
              <a:rPr lang="ru" sz="800" dirty="0" smtClean="0">
                <a:latin typeface="Microsoft Sans Serif"/>
              </a:rPr>
              <a:t>..............................................................................................6</a:t>
            </a:r>
            <a:endParaRPr lang="ru" sz="800" dirty="0">
              <a:latin typeface="Microsoft Sans Serif"/>
            </a:endParaRPr>
          </a:p>
          <a:p>
            <a:pPr indent="0" algn="just">
              <a:lnSpc>
                <a:spcPts val="2016"/>
              </a:lnSpc>
            </a:pPr>
            <a:r>
              <a:rPr lang="ru" sz="800" dirty="0">
                <a:latin typeface="Microsoft Sans Serif"/>
              </a:rPr>
              <a:t>Термины и определения</a:t>
            </a:r>
            <a:r>
              <a:rPr lang="ru" sz="800" dirty="0" smtClean="0">
                <a:latin typeface="Microsoft Sans Serif"/>
              </a:rPr>
              <a:t>...................................................................................</a:t>
            </a:r>
            <a:r>
              <a:rPr lang="ru" sz="800" dirty="0">
                <a:latin typeface="Microsoft Sans Serif"/>
              </a:rPr>
              <a:t>8</a:t>
            </a:r>
          </a:p>
          <a:p>
            <a:pPr indent="0" algn="just">
              <a:lnSpc>
                <a:spcPts val="2016"/>
              </a:lnSpc>
            </a:pPr>
            <a:r>
              <a:rPr lang="ru" sz="800" dirty="0">
                <a:latin typeface="Microsoft Sans Serif"/>
              </a:rPr>
              <a:t>Правовой статус, порядок создания</a:t>
            </a:r>
            <a:r>
              <a:rPr lang="ru" sz="800" dirty="0" smtClean="0">
                <a:latin typeface="Microsoft Sans Serif"/>
              </a:rPr>
              <a:t>................................................................</a:t>
            </a:r>
            <a:r>
              <a:rPr lang="ru" sz="800" dirty="0">
                <a:latin typeface="Microsoft Sans Serif"/>
              </a:rPr>
              <a:t>8</a:t>
            </a:r>
          </a:p>
          <a:p>
            <a:pPr indent="0" algn="just">
              <a:lnSpc>
                <a:spcPts val="2016"/>
              </a:lnSpc>
            </a:pPr>
            <a:r>
              <a:rPr lang="ru" sz="800" dirty="0">
                <a:latin typeface="Microsoft Sans Serif"/>
              </a:rPr>
              <a:t>Приложение 1..................................................................................................</a:t>
            </a:r>
            <a:r>
              <a:rPr lang="ru" sz="800" dirty="0" smtClean="0">
                <a:latin typeface="Microsoft Sans Serif"/>
              </a:rPr>
              <a:t>11</a:t>
            </a:r>
            <a:endParaRPr lang="ru" sz="800" dirty="0">
              <a:latin typeface="Microsoft Sans Serif"/>
            </a:endParaRPr>
          </a:p>
          <a:p>
            <a:pPr indent="0" algn="just">
              <a:lnSpc>
                <a:spcPts val="2016"/>
              </a:lnSpc>
            </a:pPr>
            <a:r>
              <a:rPr lang="ru" sz="800" dirty="0">
                <a:latin typeface="Microsoft Sans Serif"/>
              </a:rPr>
              <a:t>Приложение 2..................................................................................................</a:t>
            </a:r>
            <a:r>
              <a:rPr lang="ru" sz="800" dirty="0" smtClean="0">
                <a:latin typeface="Microsoft Sans Serif"/>
              </a:rPr>
              <a:t>13</a:t>
            </a:r>
            <a:endParaRPr lang="ru" sz="800" dirty="0">
              <a:latin typeface="Microsoft Sans Serif"/>
            </a:endParaRPr>
          </a:p>
          <a:p>
            <a:pPr indent="0" algn="just">
              <a:lnSpc>
                <a:spcPts val="2016"/>
              </a:lnSpc>
            </a:pPr>
            <a:r>
              <a:rPr lang="ru" sz="800" dirty="0">
                <a:latin typeface="Microsoft Sans Serif"/>
              </a:rPr>
              <a:t>Приложение 3..................................................................................................</a:t>
            </a:r>
            <a:r>
              <a:rPr lang="ru" sz="800" dirty="0" smtClean="0">
                <a:latin typeface="Microsoft Sans Serif"/>
              </a:rPr>
              <a:t>23</a:t>
            </a:r>
            <a:endParaRPr lang="ru" sz="800" dirty="0">
              <a:latin typeface="Microsoft Sans Serif"/>
            </a:endParaRPr>
          </a:p>
          <a:p>
            <a:pPr indent="0" algn="just">
              <a:lnSpc>
                <a:spcPts val="2016"/>
              </a:lnSpc>
            </a:pPr>
            <a:r>
              <a:rPr lang="ru" sz="800" dirty="0">
                <a:latin typeface="Microsoft Sans Serif"/>
              </a:rPr>
              <a:t>Приложение 4..................................................................................................</a:t>
            </a:r>
            <a:r>
              <a:rPr lang="ru" sz="800" dirty="0" smtClean="0">
                <a:latin typeface="Microsoft Sans Serif"/>
              </a:rPr>
              <a:t>25</a:t>
            </a:r>
            <a:endParaRPr lang="ru" sz="800" dirty="0">
              <a:latin typeface="Microsoft Sans Serif"/>
            </a:endParaRPr>
          </a:p>
          <a:p>
            <a:pPr indent="0" algn="just">
              <a:lnSpc>
                <a:spcPts val="2016"/>
              </a:lnSpc>
            </a:pPr>
            <a:r>
              <a:rPr lang="ru" sz="800" dirty="0">
                <a:latin typeface="Microsoft Sans Serif"/>
              </a:rPr>
              <a:t>Приложение 5..................................................................................................</a:t>
            </a:r>
            <a:r>
              <a:rPr lang="ru" sz="800" dirty="0" smtClean="0">
                <a:latin typeface="Microsoft Sans Serif"/>
              </a:rPr>
              <a:t>26</a:t>
            </a:r>
            <a:endParaRPr lang="ru" sz="800" dirty="0">
              <a:latin typeface="Microsoft Sans Serif"/>
            </a:endParaRPr>
          </a:p>
          <a:p>
            <a:pPr indent="0" algn="just">
              <a:lnSpc>
                <a:spcPts val="2016"/>
              </a:lnSpc>
            </a:pPr>
            <a:r>
              <a:rPr lang="ru" sz="800" dirty="0">
                <a:latin typeface="Microsoft Sans Serif"/>
              </a:rPr>
              <a:t>Приложение 6..................................................................................................</a:t>
            </a:r>
            <a:r>
              <a:rPr lang="ru" sz="800" dirty="0" smtClean="0">
                <a:latin typeface="Microsoft Sans Serif"/>
              </a:rPr>
              <a:t>27</a:t>
            </a:r>
            <a:endParaRPr lang="ru" sz="800" dirty="0">
              <a:latin typeface="Microsoft Sans Serif"/>
            </a:endParaRPr>
          </a:p>
          <a:p>
            <a:pPr indent="0" algn="just">
              <a:lnSpc>
                <a:spcPts val="2016"/>
              </a:lnSpc>
            </a:pPr>
            <a:r>
              <a:rPr lang="ru" sz="800" dirty="0">
                <a:latin typeface="Microsoft Sans Serif"/>
              </a:rPr>
              <a:t>Приложение 7..................................................................................................</a:t>
            </a:r>
            <a:r>
              <a:rPr lang="ru" sz="800" dirty="0" smtClean="0">
                <a:latin typeface="Microsoft Sans Serif"/>
              </a:rPr>
              <a:t>31</a:t>
            </a:r>
            <a:endParaRPr lang="ru" sz="800" dirty="0">
              <a:latin typeface="Microsoft Sans Serif"/>
            </a:endParaRPr>
          </a:p>
          <a:p>
            <a:pPr indent="0" algn="just">
              <a:lnSpc>
                <a:spcPts val="2016"/>
              </a:lnSpc>
            </a:pPr>
            <a:r>
              <a:rPr lang="ru" sz="800" dirty="0">
                <a:latin typeface="Microsoft Sans Serif"/>
              </a:rPr>
              <a:t>Приложение 8..................................................................................................</a:t>
            </a:r>
            <a:r>
              <a:rPr lang="ru" sz="800" dirty="0" smtClean="0">
                <a:latin typeface="Microsoft Sans Serif"/>
              </a:rPr>
              <a:t>35</a:t>
            </a:r>
            <a:endParaRPr lang="ru" sz="800" dirty="0">
              <a:latin typeface="Microsoft Sans Serif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2193" y="6725031"/>
            <a:ext cx="5412868" cy="593217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69759" y="181005"/>
            <a:ext cx="446993" cy="417429"/>
          </a:xfrm>
          <a:prstGeom prst="rect">
            <a:avLst/>
          </a:prstGeom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192" y="6903720"/>
            <a:ext cx="1042416" cy="414528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560832" y="673608"/>
            <a:ext cx="1627632" cy="195072"/>
          </a:xfrm>
          <a:prstGeom prst="rect">
            <a:avLst/>
          </a:prstGeom>
          <a:solidFill>
            <a:srgbClr val="009A44"/>
          </a:solidFill>
        </p:spPr>
        <p:txBody>
          <a:bodyPr wrap="none" lIns="0" tIns="0" rIns="0" bIns="0">
            <a:noAutofit/>
          </a:bodyPr>
          <a:lstStyle/>
          <a:p>
            <a:pPr indent="0">
              <a:spcAft>
                <a:spcPts val="1470"/>
              </a:spcAft>
            </a:pPr>
            <a:r>
              <a:rPr lang="ru" sz="1300" b="1">
                <a:solidFill>
                  <a:srgbClr val="FFFFFF"/>
                </a:solidFill>
                <a:latin typeface="Arial"/>
              </a:rPr>
              <a:t>Общие положения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554736" y="1088136"/>
            <a:ext cx="4236720" cy="5510784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indent="482600" algn="just">
              <a:lnSpc>
                <a:spcPts val="984"/>
              </a:lnSpc>
              <a:spcBef>
                <a:spcPts val="1470"/>
              </a:spcBef>
            </a:pPr>
            <a:r>
              <a:rPr lang="ru" sz="800" dirty="0">
                <a:latin typeface="Microsoft Sans Serif"/>
              </a:rPr>
              <a:t>Среди форм участия населения в осуществлении местного самоуправления представляет наибольший интерес и получило наибольшее распространение территориальное общественное самоуправление - самоорганизация граждан по месту их жительства на части территории поселения для самостоятельного и под свою ответственность осуществления собственных инициатив по вопросам местного значения. Интересно оно тем, что является именно формой самоорганизации, а не формальной структурой, образуемой в силу закона, а распространено, видимо, потому что позволяет эффективно реализовывать собственные инициативы населения в местных делах.</a:t>
            </a:r>
          </a:p>
          <a:p>
            <a:pPr indent="482600" algn="just">
              <a:lnSpc>
                <a:spcPts val="984"/>
              </a:lnSpc>
            </a:pPr>
            <a:r>
              <a:rPr lang="ru" sz="800" dirty="0">
                <a:latin typeface="Microsoft Sans Serif"/>
              </a:rPr>
              <a:t>Определены формы непосредственного осуществления населением территориального общественного самоуправления: путем проведения собраний и конференций граждан.</a:t>
            </a:r>
          </a:p>
          <a:p>
            <a:pPr indent="482600" algn="just">
              <a:lnSpc>
                <a:spcPts val="984"/>
              </a:lnSpc>
            </a:pPr>
            <a:r>
              <a:rPr lang="ru" sz="800" dirty="0">
                <a:latin typeface="Microsoft Sans Serif"/>
              </a:rPr>
              <a:t>Установлены возможные территории, в пределах которых может осуществляться территориальное общественное самоуправление:</a:t>
            </a:r>
          </a:p>
          <a:p>
            <a:pPr indent="419100" algn="just">
              <a:lnSpc>
                <a:spcPts val="984"/>
              </a:lnSpc>
            </a:pPr>
            <a:r>
              <a:rPr lang="ru" sz="800" dirty="0">
                <a:solidFill>
                  <a:srgbClr val="009944"/>
                </a:solidFill>
                <a:latin typeface="Microsoft Sans Serif"/>
              </a:rPr>
              <a:t>•    </a:t>
            </a:r>
            <a:r>
              <a:rPr lang="ru" sz="800" dirty="0">
                <a:latin typeface="Microsoft Sans Serif"/>
              </a:rPr>
              <a:t>подъезд многоквартирного жилого дома;</a:t>
            </a:r>
          </a:p>
          <a:p>
            <a:pPr indent="419100" algn="just">
              <a:lnSpc>
                <a:spcPts val="984"/>
              </a:lnSpc>
            </a:pPr>
            <a:r>
              <a:rPr lang="ru" sz="800" dirty="0">
                <a:solidFill>
                  <a:srgbClr val="009944"/>
                </a:solidFill>
                <a:latin typeface="Microsoft Sans Serif"/>
              </a:rPr>
              <a:t>•    </a:t>
            </a:r>
            <a:r>
              <a:rPr lang="ru" sz="800" dirty="0">
                <a:latin typeface="Microsoft Sans Serif"/>
              </a:rPr>
              <a:t>многоквартирный жилой дом;</a:t>
            </a:r>
          </a:p>
          <a:p>
            <a:pPr indent="419100" algn="just">
              <a:lnSpc>
                <a:spcPts val="984"/>
              </a:lnSpc>
            </a:pPr>
            <a:r>
              <a:rPr lang="ru" sz="800" dirty="0">
                <a:solidFill>
                  <a:srgbClr val="009944"/>
                </a:solidFill>
                <a:latin typeface="Microsoft Sans Serif"/>
              </a:rPr>
              <a:t>•    </a:t>
            </a:r>
            <a:r>
              <a:rPr lang="ru" sz="800" dirty="0">
                <a:latin typeface="Microsoft Sans Serif"/>
              </a:rPr>
              <a:t>группа жилых домов;</a:t>
            </a:r>
          </a:p>
          <a:p>
            <a:pPr indent="419100" algn="just">
              <a:lnSpc>
                <a:spcPts val="984"/>
              </a:lnSpc>
            </a:pPr>
            <a:r>
              <a:rPr lang="ru" sz="800" dirty="0">
                <a:solidFill>
                  <a:srgbClr val="009944"/>
                </a:solidFill>
                <a:latin typeface="Microsoft Sans Serif"/>
              </a:rPr>
              <a:t>•    </a:t>
            </a:r>
            <a:r>
              <a:rPr lang="ru" sz="800" dirty="0">
                <a:latin typeface="Microsoft Sans Serif"/>
              </a:rPr>
              <a:t>жилой микрорайон;</a:t>
            </a:r>
          </a:p>
          <a:p>
            <a:pPr indent="419100" algn="just">
              <a:lnSpc>
                <a:spcPts val="984"/>
              </a:lnSpc>
            </a:pPr>
            <a:r>
              <a:rPr lang="ru" sz="800" dirty="0">
                <a:solidFill>
                  <a:srgbClr val="009944"/>
                </a:solidFill>
                <a:latin typeface="Microsoft Sans Serif"/>
              </a:rPr>
              <a:t>•    </a:t>
            </a:r>
            <a:r>
              <a:rPr lang="ru" sz="800" dirty="0">
                <a:latin typeface="Microsoft Sans Serif"/>
              </a:rPr>
              <a:t>сельский населенный пункт, не являющийся поселением;</a:t>
            </a:r>
          </a:p>
          <a:p>
            <a:pPr indent="419100" algn="just">
              <a:lnSpc>
                <a:spcPts val="984"/>
              </a:lnSpc>
            </a:pPr>
            <a:r>
              <a:rPr lang="ru" sz="800" dirty="0">
                <a:solidFill>
                  <a:srgbClr val="009944"/>
                </a:solidFill>
                <a:latin typeface="Microsoft Sans Serif"/>
              </a:rPr>
              <a:t>•    </a:t>
            </a:r>
            <a:r>
              <a:rPr lang="ru" sz="800" dirty="0">
                <a:latin typeface="Microsoft Sans Serif"/>
              </a:rPr>
              <a:t>иная часть территории поселения.</a:t>
            </a:r>
          </a:p>
          <a:p>
            <a:pPr indent="482600" algn="just">
              <a:lnSpc>
                <a:spcPts val="984"/>
              </a:lnSpc>
            </a:pPr>
            <a:r>
              <a:rPr lang="ru" sz="800" dirty="0">
                <a:latin typeface="Microsoft Sans Serif"/>
              </a:rPr>
              <a:t>При этом указано, каким органом и по чьей инициативе устанавливаются границы территории, на которой осуществляется территориальное общественное самоуправление - представительным органом поселения по предложению населения, проживающего на данной территории.</a:t>
            </a:r>
          </a:p>
          <a:p>
            <a:pPr indent="482600" algn="just">
              <a:lnSpc>
                <a:spcPts val="984"/>
              </a:lnSpc>
            </a:pPr>
            <a:r>
              <a:rPr lang="ru" sz="800" dirty="0">
                <a:latin typeface="Microsoft Sans Serif"/>
              </a:rPr>
              <a:t>Факт создания территориального общественного самоуправления признается с момента регистрации его устава уполномоченным органом местного самоуправления поселения, причем порядок регистрации устава определяется уставом муниципального образования и (или) нормативными правовыми актами представительного органа муниципального образования. Как юридическое лицо территориальное общественное самоуправление подлежит государственной регистрации в организационно-правовой форме некоммерческой организации, хотя статус юридического лица для территориального общественного самоуправления не является обязательным. Его наличие необходимо в случае участия территориального общественного самоуправления в гражданских правоотношениях.</a:t>
            </a:r>
          </a:p>
          <a:p>
            <a:pPr indent="482600" algn="just">
              <a:lnSpc>
                <a:spcPts val="984"/>
              </a:lnSpc>
            </a:pPr>
            <a:r>
              <a:rPr lang="ru" sz="800" dirty="0">
                <a:latin typeface="Microsoft Sans Serif"/>
              </a:rPr>
              <a:t>В уставе территориального общественного самоуправления устанавливаются:</a:t>
            </a:r>
          </a:p>
          <a:p>
            <a:pPr indent="419100" algn="just">
              <a:lnSpc>
                <a:spcPts val="984"/>
              </a:lnSpc>
            </a:pPr>
            <a:r>
              <a:rPr lang="ru" sz="800" dirty="0">
                <a:solidFill>
                  <a:srgbClr val="009944"/>
                </a:solidFill>
                <a:latin typeface="Microsoft Sans Serif"/>
              </a:rPr>
              <a:t>•    </a:t>
            </a:r>
            <a:r>
              <a:rPr lang="ru" sz="800" dirty="0">
                <a:latin typeface="Microsoft Sans Serif"/>
              </a:rPr>
              <a:t>территория, на которой оно осуществляется;</a:t>
            </a:r>
          </a:p>
          <a:p>
            <a:pPr indent="419100" algn="just">
              <a:lnSpc>
                <a:spcPts val="984"/>
              </a:lnSpc>
            </a:pPr>
            <a:r>
              <a:rPr lang="ru" sz="800" dirty="0">
                <a:solidFill>
                  <a:srgbClr val="009944"/>
                </a:solidFill>
                <a:latin typeface="Microsoft Sans Serif"/>
              </a:rPr>
              <a:t>•    </a:t>
            </a:r>
            <a:r>
              <a:rPr lang="ru" sz="800" dirty="0">
                <a:latin typeface="Microsoft Sans Serif"/>
              </a:rPr>
              <a:t>цели, задачи, формы и основные направления деятельности;</a:t>
            </a:r>
          </a:p>
          <a:p>
            <a:pPr indent="419100" algn="just">
              <a:lnSpc>
                <a:spcPts val="984"/>
              </a:lnSpc>
            </a:pPr>
            <a:r>
              <a:rPr lang="ru" sz="800" dirty="0">
                <a:solidFill>
                  <a:srgbClr val="009944"/>
                </a:solidFill>
                <a:latin typeface="Microsoft Sans Serif"/>
              </a:rPr>
              <a:t>•   </a:t>
            </a:r>
            <a:r>
              <a:rPr lang="ru" sz="800" dirty="0" smtClean="0">
                <a:latin typeface="Microsoft Sans Serif"/>
              </a:rPr>
              <a:t>порядок </a:t>
            </a:r>
            <a:r>
              <a:rPr lang="ru" sz="800" dirty="0">
                <a:latin typeface="Microsoft Sans Serif"/>
              </a:rPr>
              <a:t>формирования, прекращения полномочий, права и обязанности, срок полномочий органов территориального общественного самоуправления;</a:t>
            </a:r>
          </a:p>
          <a:p>
            <a:pPr indent="419100" algn="just">
              <a:lnSpc>
                <a:spcPts val="984"/>
              </a:lnSpc>
            </a:pPr>
            <a:r>
              <a:rPr lang="ru" sz="800" dirty="0">
                <a:solidFill>
                  <a:srgbClr val="009944"/>
                </a:solidFill>
                <a:latin typeface="Microsoft Sans Serif"/>
              </a:rPr>
              <a:t>■ </a:t>
            </a:r>
            <a:r>
              <a:rPr lang="ru" sz="800" dirty="0">
                <a:latin typeface="Microsoft Sans Serif"/>
              </a:rPr>
              <a:t>порядок принятия решений;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1042416" y="7126224"/>
            <a:ext cx="94488" cy="121920"/>
          </a:xfrm>
          <a:prstGeom prst="rect">
            <a:avLst/>
          </a:prstGeom>
          <a:solidFill>
            <a:srgbClr val="35438B"/>
          </a:solidFill>
        </p:spPr>
        <p:txBody>
          <a:bodyPr wrap="none" lIns="0" tIns="0" rIns="0" bIns="0">
            <a:noAutofit/>
          </a:bodyPr>
          <a:lstStyle/>
          <a:p>
            <a:pPr indent="0"/>
            <a:r>
              <a:rPr lang="ru" sz="900">
                <a:solidFill>
                  <a:srgbClr val="FFFFFF"/>
                </a:solidFill>
                <a:latin typeface="Microsoft Sans Serif"/>
              </a:rPr>
              <a:t>5</a:t>
            </a: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2193" y="6725031"/>
            <a:ext cx="5412868" cy="593217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69759" y="181005"/>
            <a:ext cx="446993" cy="417429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2714625" y="352425"/>
            <a:ext cx="25039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000" dirty="0" smtClean="0">
                <a:solidFill>
                  <a:srgbClr val="0070C0"/>
                </a:solidFill>
              </a:rPr>
              <a:t>6</a:t>
            </a:r>
            <a:endParaRPr lang="ru-RU" sz="1000" dirty="0">
              <a:solidFill>
                <a:srgbClr val="0070C0"/>
              </a:solidFill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49224" y="582168"/>
            <a:ext cx="4239768" cy="6275832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indent="419100" algn="just">
              <a:lnSpc>
                <a:spcPts val="984"/>
              </a:lnSpc>
            </a:pPr>
            <a:r>
              <a:rPr lang="ru" sz="800" dirty="0">
                <a:latin typeface="Microsoft Sans Serif"/>
              </a:rPr>
              <a:t>•порядок приобретения имущества, а также порядок пользования и распоряжения указанным имуществом и финансовыми средствами;</a:t>
            </a:r>
          </a:p>
          <a:p>
            <a:pPr indent="419100" algn="just">
              <a:lnSpc>
                <a:spcPts val="984"/>
              </a:lnSpc>
            </a:pPr>
            <a:r>
              <a:rPr lang="ru" sz="800" dirty="0" smtClean="0">
                <a:solidFill>
                  <a:srgbClr val="009944"/>
                </a:solidFill>
                <a:latin typeface="Microsoft Sans Serif"/>
              </a:rPr>
              <a:t>•</a:t>
            </a:r>
            <a:r>
              <a:rPr lang="ru" sz="800" dirty="0" smtClean="0">
                <a:latin typeface="Microsoft Sans Serif"/>
              </a:rPr>
              <a:t>порядок </a:t>
            </a:r>
            <a:r>
              <a:rPr lang="ru" sz="800" dirty="0">
                <a:latin typeface="Microsoft Sans Serif"/>
              </a:rPr>
              <a:t>прекращения территориального общественного самоуправления. Дополнительные требования к уставу территориального общественного самоуправления органами местного самоуправления устанавливаться не могут.</a:t>
            </a:r>
          </a:p>
          <a:p>
            <a:pPr indent="482600" algn="just">
              <a:lnSpc>
                <a:spcPts val="984"/>
              </a:lnSpc>
            </a:pPr>
            <a:r>
              <a:rPr lang="ru" sz="800" dirty="0">
                <a:latin typeface="Microsoft Sans Serif"/>
              </a:rPr>
              <a:t>Высшими органами территориального общественного самоуправления являются собрания и конференции граждан, к исключительным полномочиям которых законом отнесены:</a:t>
            </a:r>
          </a:p>
          <a:p>
            <a:pPr indent="419100" algn="just">
              <a:lnSpc>
                <a:spcPts val="984"/>
              </a:lnSpc>
            </a:pPr>
            <a:r>
              <a:rPr lang="ru" sz="800" dirty="0">
                <a:latin typeface="Microsoft Sans Serif"/>
              </a:rPr>
              <a:t>•установление структуры органов территориального общественного самоуправления;</a:t>
            </a:r>
          </a:p>
          <a:p>
            <a:pPr indent="419100" algn="just">
              <a:lnSpc>
                <a:spcPts val="984"/>
              </a:lnSpc>
            </a:pPr>
            <a:r>
              <a:rPr lang="ru" sz="800" dirty="0">
                <a:latin typeface="Microsoft Sans Serif"/>
              </a:rPr>
              <a:t>•принятие устава территориального общественного самоуправления, внесение в него изменений и дополнений;</a:t>
            </a:r>
          </a:p>
          <a:p>
            <a:pPr indent="419100" algn="just">
              <a:lnSpc>
                <a:spcPts val="984"/>
              </a:lnSpc>
            </a:pPr>
            <a:r>
              <a:rPr lang="ru" sz="800" dirty="0">
                <a:solidFill>
                  <a:srgbClr val="009944"/>
                </a:solidFill>
                <a:latin typeface="Microsoft Sans Serif"/>
              </a:rPr>
              <a:t>•  </a:t>
            </a:r>
            <a:r>
              <a:rPr lang="ru" sz="800" dirty="0" smtClean="0">
                <a:latin typeface="Microsoft Sans Serif"/>
              </a:rPr>
              <a:t>избрание </a:t>
            </a:r>
            <a:r>
              <a:rPr lang="ru" sz="800" dirty="0">
                <a:latin typeface="Microsoft Sans Serif"/>
              </a:rPr>
              <a:t>органов территориального общественного самоуправления;</a:t>
            </a:r>
          </a:p>
          <a:p>
            <a:pPr indent="419100" algn="just">
              <a:lnSpc>
                <a:spcPts val="984"/>
              </a:lnSpc>
            </a:pPr>
            <a:r>
              <a:rPr lang="ru" sz="800" dirty="0" smtClean="0">
                <a:solidFill>
                  <a:srgbClr val="009944"/>
                </a:solidFill>
                <a:latin typeface="Microsoft Sans Serif"/>
              </a:rPr>
              <a:t>•</a:t>
            </a:r>
            <a:r>
              <a:rPr lang="ru" sz="800" dirty="0" smtClean="0">
                <a:latin typeface="Microsoft Sans Serif"/>
              </a:rPr>
              <a:t>определение </a:t>
            </a:r>
            <a:r>
              <a:rPr lang="ru" sz="800" dirty="0">
                <a:latin typeface="Microsoft Sans Serif"/>
              </a:rPr>
              <a:t>основных направлений деятельности территориального общественного самоуправления;</a:t>
            </a:r>
          </a:p>
          <a:p>
            <a:pPr indent="419100" algn="just">
              <a:lnSpc>
                <a:spcPts val="984"/>
              </a:lnSpc>
            </a:pPr>
            <a:r>
              <a:rPr lang="ru" sz="800" dirty="0">
                <a:solidFill>
                  <a:srgbClr val="009944"/>
                </a:solidFill>
                <a:latin typeface="Microsoft Sans Serif"/>
              </a:rPr>
              <a:t>• </a:t>
            </a:r>
            <a:r>
              <a:rPr lang="ru" sz="800" dirty="0" smtClean="0">
                <a:latin typeface="Microsoft Sans Serif"/>
              </a:rPr>
              <a:t>утверждение </a:t>
            </a:r>
            <a:r>
              <a:rPr lang="ru" sz="800" dirty="0">
                <a:latin typeface="Microsoft Sans Serif"/>
              </a:rPr>
              <a:t>сметы доходов и расходов территориального общественного самоуправления и отчета о ее исполнении;</a:t>
            </a:r>
          </a:p>
          <a:p>
            <a:pPr indent="419100" algn="just">
              <a:lnSpc>
                <a:spcPts val="984"/>
              </a:lnSpc>
            </a:pPr>
            <a:r>
              <a:rPr lang="ru" sz="800" dirty="0" smtClean="0">
                <a:solidFill>
                  <a:srgbClr val="009944"/>
                </a:solidFill>
                <a:latin typeface="Microsoft Sans Serif"/>
              </a:rPr>
              <a:t>•</a:t>
            </a:r>
            <a:r>
              <a:rPr lang="ru" sz="800" dirty="0" smtClean="0">
                <a:latin typeface="Microsoft Sans Serif"/>
              </a:rPr>
              <a:t>рассмотрение </a:t>
            </a:r>
            <a:r>
              <a:rPr lang="ru" sz="800" dirty="0">
                <a:latin typeface="Microsoft Sans Serif"/>
              </a:rPr>
              <a:t>и утверждение отчетов о деятельности органов территориального общественного самоуправления.</a:t>
            </a:r>
          </a:p>
          <a:p>
            <a:pPr indent="482600" algn="just">
              <a:lnSpc>
                <a:spcPts val="984"/>
              </a:lnSpc>
            </a:pPr>
            <a:r>
              <a:rPr lang="ru" sz="800" dirty="0">
                <a:latin typeface="Microsoft Sans Serif"/>
              </a:rPr>
              <a:t>Законом определены условия правомочности для собраний и конференций граждан по вопросам организации и осуществления территориального общественного самоуправления:</a:t>
            </a:r>
          </a:p>
          <a:p>
            <a:pPr indent="419100" algn="just">
              <a:lnSpc>
                <a:spcPts val="984"/>
              </a:lnSpc>
            </a:pPr>
            <a:r>
              <a:rPr lang="ru" sz="800" dirty="0">
                <a:solidFill>
                  <a:srgbClr val="009944"/>
                </a:solidFill>
                <a:latin typeface="Microsoft Sans Serif"/>
              </a:rPr>
              <a:t>• </a:t>
            </a:r>
            <a:r>
              <a:rPr lang="ru" sz="800" dirty="0" smtClean="0">
                <a:latin typeface="Microsoft Sans Serif"/>
              </a:rPr>
              <a:t>для </a:t>
            </a:r>
            <a:r>
              <a:rPr lang="ru" sz="800" dirty="0">
                <a:latin typeface="Microsoft Sans Serif"/>
              </a:rPr>
              <a:t>собрания - участие в нем не менее половины жителей соответствующей территории, достигших 16-летнего возраста.</a:t>
            </a:r>
          </a:p>
          <a:p>
            <a:pPr indent="419100" algn="just">
              <a:lnSpc>
                <a:spcPts val="984"/>
              </a:lnSpc>
            </a:pPr>
            <a:r>
              <a:rPr lang="ru" sz="800" dirty="0">
                <a:solidFill>
                  <a:srgbClr val="009944"/>
                </a:solidFill>
                <a:latin typeface="Microsoft Sans Serif"/>
              </a:rPr>
              <a:t>• </a:t>
            </a:r>
            <a:r>
              <a:rPr lang="ru" sz="800" dirty="0" smtClean="0">
                <a:latin typeface="Microsoft Sans Serif"/>
              </a:rPr>
              <a:t>для </a:t>
            </a:r>
            <a:r>
              <a:rPr lang="ru" sz="800" dirty="0">
                <a:latin typeface="Microsoft Sans Serif"/>
              </a:rPr>
              <a:t>конференции - участие в ней не менее двух третей избранных на собраниях граждан делегатов, представляющих не менее половины жителей соответствующей территории, достигших 16-летнего возраста.</a:t>
            </a:r>
          </a:p>
          <a:p>
            <a:pPr indent="482600" algn="just">
              <a:lnSpc>
                <a:spcPts val="984"/>
              </a:lnSpc>
            </a:pPr>
            <a:r>
              <a:rPr lang="ru" sz="800" dirty="0">
                <a:latin typeface="Microsoft Sans Serif"/>
              </a:rPr>
              <a:t>Как правило, для осуществления текущей деятельности создаются органы территориального общественного самоуправления, которые избираются на собраниях или конференциях граждан.</a:t>
            </a:r>
          </a:p>
          <a:p>
            <a:pPr indent="482600" algn="just">
              <a:lnSpc>
                <a:spcPts val="984"/>
              </a:lnSpc>
            </a:pPr>
            <a:r>
              <a:rPr lang="ru" sz="800" dirty="0">
                <a:latin typeface="Microsoft Sans Serif"/>
              </a:rPr>
              <a:t>Органы территориального общественного самоуправления:</a:t>
            </a:r>
          </a:p>
          <a:p>
            <a:pPr indent="419100" algn="just">
              <a:lnSpc>
                <a:spcPts val="984"/>
              </a:lnSpc>
            </a:pPr>
            <a:r>
              <a:rPr lang="ru" sz="800" dirty="0">
                <a:solidFill>
                  <a:srgbClr val="009944"/>
                </a:solidFill>
                <a:latin typeface="Microsoft Sans Serif"/>
              </a:rPr>
              <a:t>• </a:t>
            </a:r>
            <a:r>
              <a:rPr lang="ru" sz="800" dirty="0" smtClean="0">
                <a:latin typeface="Microsoft Sans Serif"/>
              </a:rPr>
              <a:t>представляют </a:t>
            </a:r>
            <a:r>
              <a:rPr lang="ru" sz="800" dirty="0">
                <a:latin typeface="Microsoft Sans Serif"/>
              </a:rPr>
              <a:t>интересы населения, проживающего на соответствующей территории;</a:t>
            </a:r>
          </a:p>
          <a:p>
            <a:pPr indent="419100" algn="just">
              <a:lnSpc>
                <a:spcPts val="984"/>
              </a:lnSpc>
            </a:pPr>
            <a:r>
              <a:rPr lang="ru" sz="800" dirty="0">
                <a:solidFill>
                  <a:srgbClr val="009944"/>
                </a:solidFill>
                <a:latin typeface="Microsoft Sans Serif"/>
              </a:rPr>
              <a:t>• </a:t>
            </a:r>
            <a:r>
              <a:rPr lang="ru" sz="800" dirty="0" smtClean="0">
                <a:latin typeface="Microsoft Sans Serif"/>
              </a:rPr>
              <a:t>обеспечивают </a:t>
            </a:r>
            <a:r>
              <a:rPr lang="ru" sz="800" dirty="0">
                <a:latin typeface="Microsoft Sans Serif"/>
              </a:rPr>
              <a:t>исполнение решений, принятых на собраниях и конференциях граждан;</a:t>
            </a:r>
          </a:p>
          <a:p>
            <a:pPr indent="419100" algn="just">
              <a:lnSpc>
                <a:spcPts val="984"/>
              </a:lnSpc>
            </a:pPr>
            <a:r>
              <a:rPr lang="ru" sz="800" dirty="0">
                <a:latin typeface="Microsoft Sans Serif"/>
              </a:rPr>
              <a:t>•могут осуществлять хозяйственную деятельность по содержанию жилищного фонда, благоустройству территории, иную хозяйственную деятельность, направленную на удовлетворение социально-бытовых потребностей граждан, проживающих на соответствующей территории, как за счет средств указанных граждан, так и по договору с органами местного самоуправления с использованием средств местного бюджета;</a:t>
            </a:r>
          </a:p>
          <a:p>
            <a:pPr indent="419100" algn="just">
              <a:lnSpc>
                <a:spcPts val="984"/>
              </a:lnSpc>
            </a:pPr>
            <a:r>
              <a:rPr lang="ru" sz="800" dirty="0">
                <a:solidFill>
                  <a:srgbClr val="009944"/>
                </a:solidFill>
                <a:latin typeface="Microsoft Sans Serif"/>
              </a:rPr>
              <a:t>•  </a:t>
            </a:r>
            <a:r>
              <a:rPr lang="ru" sz="800" dirty="0" smtClean="0">
                <a:latin typeface="Microsoft Sans Serif"/>
              </a:rPr>
              <a:t>вправе </a:t>
            </a:r>
            <a:r>
              <a:rPr lang="ru" sz="800" dirty="0">
                <a:latin typeface="Microsoft Sans Serif"/>
              </a:rPr>
              <a:t>вносить в органы местного самоуправления проекты муниципальных правовых актов, подлежащие обязательному рассмотрению этими органами и должностными лицами местного самоуправления, к компетенции которых отнесено принятие указанных актов.</a:t>
            </a:r>
          </a:p>
          <a:p>
            <a:pPr indent="482600" algn="just">
              <a:lnSpc>
                <a:spcPts val="984"/>
              </a:lnSpc>
            </a:pPr>
            <a:r>
              <a:rPr lang="ru" sz="800" dirty="0">
                <a:latin typeface="Microsoft Sans Serif"/>
              </a:rPr>
              <a:t>Настоящие методические рекомендации не имеют обязательного характера и преследуют цель оказания содействия населению в </a:t>
            </a:r>
            <a:r>
              <a:rPr lang="ru" sz="800" dirty="0" smtClean="0">
                <a:latin typeface="Microsoft Sans Serif"/>
              </a:rPr>
              <a:t>реализации </a:t>
            </a:r>
            <a:r>
              <a:rPr lang="ru" sz="800" dirty="0">
                <a:latin typeface="Microsoft Sans Serif"/>
              </a:rPr>
              <a:t>права на </a:t>
            </a:r>
            <a:r>
              <a:rPr lang="ru" sz="800" b="1" dirty="0">
                <a:latin typeface="Microsoft Sans Serif"/>
              </a:rPr>
              <a:t>территориальное общественное самоуправление </a:t>
            </a:r>
            <a:r>
              <a:rPr lang="ru" sz="800" dirty="0">
                <a:latin typeface="Microsoft Sans Serif"/>
              </a:rPr>
              <a:t>(далее по тексту -</a:t>
            </a:r>
            <a:r>
              <a:rPr lang="ru" sz="800" b="1" dirty="0" smtClean="0">
                <a:latin typeface="Microsoft Sans Serif"/>
              </a:rPr>
              <a:t>ТОС</a:t>
            </a:r>
            <a:r>
              <a:rPr lang="ru" sz="800" dirty="0">
                <a:latin typeface="Microsoft Sans Serif"/>
              </a:rPr>
              <a:t>).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4258056" y="7123176"/>
            <a:ext cx="94488" cy="124968"/>
          </a:xfrm>
          <a:prstGeom prst="rect">
            <a:avLst/>
          </a:prstGeom>
          <a:solidFill>
            <a:srgbClr val="35438B"/>
          </a:solidFill>
        </p:spPr>
        <p:txBody>
          <a:bodyPr wrap="none" lIns="0" tIns="0" rIns="0" bIns="0">
            <a:noAutofit/>
          </a:bodyPr>
          <a:lstStyle/>
          <a:p>
            <a:pPr indent="0"/>
            <a:r>
              <a:rPr lang="ru" sz="900">
                <a:solidFill>
                  <a:srgbClr val="FFFFFF"/>
                </a:solidFill>
                <a:latin typeface="Microsoft Sans Serif"/>
              </a:rPr>
              <a:t>6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2193" y="6725031"/>
            <a:ext cx="5412868" cy="593217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1999" y="108277"/>
            <a:ext cx="446993" cy="417429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2752725" y="209550"/>
            <a:ext cx="25039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000" dirty="0" smtClean="0">
                <a:solidFill>
                  <a:srgbClr val="0070C0"/>
                </a:solidFill>
              </a:rPr>
              <a:t>7</a:t>
            </a:r>
            <a:endParaRPr lang="ru-RU" sz="1000" dirty="0">
              <a:solidFill>
                <a:srgbClr val="0070C0"/>
              </a:solidFill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15112" y="673608"/>
            <a:ext cx="2161032" cy="201168"/>
          </a:xfrm>
          <a:prstGeom prst="rect">
            <a:avLst/>
          </a:prstGeom>
          <a:solidFill>
            <a:srgbClr val="009A44"/>
          </a:solidFill>
        </p:spPr>
        <p:txBody>
          <a:bodyPr wrap="none" lIns="0" tIns="0" rIns="0" bIns="0">
            <a:noAutofit/>
          </a:bodyPr>
          <a:lstStyle/>
          <a:p>
            <a:pPr indent="0">
              <a:spcAft>
                <a:spcPts val="1680"/>
              </a:spcAft>
            </a:pPr>
            <a:r>
              <a:rPr lang="ru" sz="1300" b="1">
                <a:solidFill>
                  <a:srgbClr val="FFFFFF"/>
                </a:solidFill>
                <a:latin typeface="Arial"/>
              </a:rPr>
              <a:t>Термины и определения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512064" y="1112520"/>
            <a:ext cx="4236720" cy="3206496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indent="482600" algn="just">
              <a:lnSpc>
                <a:spcPts val="984"/>
              </a:lnSpc>
              <a:spcBef>
                <a:spcPts val="1680"/>
              </a:spcBef>
            </a:pPr>
            <a:r>
              <a:rPr lang="ru" sz="800" b="1" dirty="0">
                <a:latin typeface="Microsoft Sans Serif"/>
              </a:rPr>
              <a:t>Инициативная группа </a:t>
            </a:r>
            <a:r>
              <a:rPr lang="ru" sz="800" dirty="0">
                <a:latin typeface="Microsoft Sans Serif"/>
              </a:rPr>
              <a:t>- группа жителей, по собственной инициативе осуществляющая организацию учредительного собрания (конференции), по созданию территориального общественного самоуправления.</a:t>
            </a:r>
          </a:p>
          <a:p>
            <a:pPr indent="482600" algn="just">
              <a:lnSpc>
                <a:spcPts val="984"/>
              </a:lnSpc>
            </a:pPr>
            <a:r>
              <a:rPr lang="ru" sz="800" b="1" dirty="0">
                <a:latin typeface="Microsoft Sans Serif"/>
              </a:rPr>
              <a:t>Ревизионная комиссия </a:t>
            </a:r>
            <a:r>
              <a:rPr lang="ru" sz="800" dirty="0">
                <a:latin typeface="Microsoft Sans Serif"/>
              </a:rPr>
              <a:t>- выборный орган ТОС, обладающий полномочиями по контролю за деятельностью органов ТОС и его формирований по вопросам финансово-экономической деятельности и законности принимаемых ими решений.</a:t>
            </a:r>
          </a:p>
          <a:p>
            <a:pPr indent="482600" algn="just">
              <a:lnSpc>
                <a:spcPts val="984"/>
              </a:lnSpc>
            </a:pPr>
            <a:r>
              <a:rPr lang="ru" sz="800" b="1" dirty="0">
                <a:latin typeface="Microsoft Sans Serif"/>
              </a:rPr>
              <a:t>Конференция</a:t>
            </a:r>
            <a:r>
              <a:rPr lang="ru" sz="800" dirty="0">
                <a:latin typeface="Microsoft Sans Serif"/>
              </a:rPr>
              <a:t> - сбор делегатов (по установленной квоте) правоспособного населения определенной территории для обсуждения и решения вопросов местного значения (в том числе и выборов органов ТОС).</a:t>
            </a:r>
          </a:p>
          <a:p>
            <a:pPr indent="482600" algn="just">
              <a:lnSpc>
                <a:spcPts val="984"/>
              </a:lnSpc>
            </a:pPr>
            <a:r>
              <a:rPr lang="ru" sz="800" b="1" dirty="0">
                <a:latin typeface="Microsoft Sans Serif"/>
              </a:rPr>
              <a:t>Опрос</a:t>
            </a:r>
            <a:r>
              <a:rPr lang="ru" sz="800" dirty="0">
                <a:latin typeface="Microsoft Sans Serif"/>
              </a:rPr>
              <a:t> - определение мнения населения на самоуправляемой территории по вопросам местного значения с целью принятия решения органом </a:t>
            </a:r>
            <a:r>
              <a:rPr lang="ru" sz="800" dirty="0" smtClean="0">
                <a:latin typeface="Microsoft Sans Serif"/>
              </a:rPr>
              <a:t>ТОС.</a:t>
            </a:r>
            <a:endParaRPr lang="ru" sz="800" dirty="0">
              <a:latin typeface="Microsoft Sans Serif"/>
            </a:endParaRPr>
          </a:p>
          <a:p>
            <a:pPr indent="482600" algn="just">
              <a:lnSpc>
                <a:spcPts val="984"/>
              </a:lnSpc>
            </a:pPr>
            <a:r>
              <a:rPr lang="ru" sz="800" b="1" dirty="0">
                <a:latin typeface="Microsoft Sans Serif"/>
              </a:rPr>
              <a:t>План работы органа ТОС </a:t>
            </a:r>
            <a:r>
              <a:rPr lang="ru" sz="800" dirty="0">
                <a:latin typeface="Microsoft Sans Serif"/>
              </a:rPr>
              <a:t>- документ, имеющий перечень мероприятий с ответственными лицами - членами органа ТОС, составленный и утвержденный на определенный период времени.</a:t>
            </a:r>
          </a:p>
          <a:p>
            <a:pPr indent="482600" algn="just">
              <a:lnSpc>
                <a:spcPts val="984"/>
              </a:lnSpc>
            </a:pPr>
            <a:r>
              <a:rPr lang="ru" sz="800" b="1" dirty="0">
                <a:latin typeface="Microsoft Sans Serif"/>
              </a:rPr>
              <a:t>Смета доходов и расходов ТОС </a:t>
            </a:r>
            <a:r>
              <a:rPr lang="ru" sz="800" dirty="0">
                <a:latin typeface="Microsoft Sans Serif"/>
              </a:rPr>
              <a:t>- это финансовые средства, которые получает ТОС для реализации собственных полномочий и инициатив; составление, согласование и исполнение которого осуществляют органы ТОС.</a:t>
            </a:r>
          </a:p>
          <a:p>
            <a:pPr indent="482600" algn="just">
              <a:lnSpc>
                <a:spcPts val="984"/>
              </a:lnSpc>
            </a:pPr>
            <a:r>
              <a:rPr lang="ru" sz="800" b="1" dirty="0">
                <a:latin typeface="Microsoft Sans Serif"/>
              </a:rPr>
              <a:t>Собрание</a:t>
            </a:r>
            <a:r>
              <a:rPr lang="ru" sz="800" dirty="0">
                <a:latin typeface="Microsoft Sans Serif"/>
              </a:rPr>
              <a:t> - сбор правоспособного населения определенной территории для решения местных вопросов.</a:t>
            </a:r>
          </a:p>
          <a:p>
            <a:pPr indent="482600" algn="just">
              <a:lnSpc>
                <a:spcPts val="984"/>
              </a:lnSpc>
              <a:spcAft>
                <a:spcPts val="1680"/>
              </a:spcAft>
            </a:pPr>
            <a:r>
              <a:rPr lang="ru" sz="800" b="1" dirty="0">
                <a:latin typeface="Microsoft Sans Serif"/>
              </a:rPr>
              <a:t>Собственность ТОС </a:t>
            </a:r>
            <a:r>
              <a:rPr lang="ru" sz="800" dirty="0">
                <a:latin typeface="Microsoft Sans Serif"/>
              </a:rPr>
              <a:t>- это коллективная неделимая собственность населения самоуправляющейся территории (локального территориального коллектива, сообщества), используемая для реализации задач и достижения целей ТОС.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536448" y="4593336"/>
            <a:ext cx="3160776" cy="204216"/>
          </a:xfrm>
          <a:prstGeom prst="rect">
            <a:avLst/>
          </a:prstGeom>
          <a:solidFill>
            <a:srgbClr val="009A44"/>
          </a:solidFill>
        </p:spPr>
        <p:txBody>
          <a:bodyPr wrap="none" lIns="0" tIns="0" rIns="0" bIns="0">
            <a:noAutofit/>
          </a:bodyPr>
          <a:lstStyle/>
          <a:p>
            <a:pPr indent="0">
              <a:spcBef>
                <a:spcPts val="1680"/>
              </a:spcBef>
              <a:spcAft>
                <a:spcPts val="1680"/>
              </a:spcAft>
            </a:pPr>
            <a:r>
              <a:rPr lang="ru" sz="1300" b="1">
                <a:solidFill>
                  <a:srgbClr val="FFFFFF"/>
                </a:solidFill>
                <a:latin typeface="Arial"/>
              </a:rPr>
              <a:t>Правовой статус, порядок создания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524256" y="5035296"/>
            <a:ext cx="4239768" cy="1679448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indent="482600" algn="just">
              <a:lnSpc>
                <a:spcPts val="984"/>
              </a:lnSpc>
              <a:spcBef>
                <a:spcPts val="1680"/>
              </a:spcBef>
            </a:pPr>
            <a:r>
              <a:rPr lang="ru" sz="800" dirty="0">
                <a:latin typeface="Microsoft Sans Serif"/>
              </a:rPr>
              <a:t>Часть 3 статьи 2 Федерального закона от 12.01.1996г. </a:t>
            </a:r>
            <a:r>
              <a:rPr lang="en-US" sz="800" dirty="0">
                <a:latin typeface="Microsoft Sans Serif"/>
              </a:rPr>
              <a:t>N </a:t>
            </a:r>
            <a:r>
              <a:rPr lang="ru" sz="800" dirty="0">
                <a:latin typeface="Microsoft Sans Serif"/>
              </a:rPr>
              <a:t>7-ФЗ "О некоммерческих организациях" допускает создание некоммерческих организаций не только в форме общественных или религиозных организаций (объединений), некоммерческих партнерств, учреждений, автономных некоммерческих организаций, социальных, благотворительных и иных фондов, ассоциаций и союзов, </a:t>
            </a:r>
            <a:r>
              <a:rPr lang="ru" sz="800" dirty="0" smtClean="0">
                <a:latin typeface="Microsoft Sans Serif"/>
              </a:rPr>
              <a:t>но и </a:t>
            </a:r>
            <a:r>
              <a:rPr lang="ru" sz="800" dirty="0">
                <a:latin typeface="Microsoft Sans Serif"/>
              </a:rPr>
              <a:t>в других формах, предусмотренных федеральными законами.</a:t>
            </a:r>
          </a:p>
          <a:p>
            <a:pPr indent="482600" algn="just">
              <a:lnSpc>
                <a:spcPts val="984"/>
              </a:lnSpc>
            </a:pPr>
            <a:r>
              <a:rPr lang="ru" sz="800" dirty="0">
                <a:latin typeface="Microsoft Sans Serif"/>
              </a:rPr>
              <a:t>Одной из таких форм является ТОС, его регистрация в </a:t>
            </a:r>
            <a:r>
              <a:rPr lang="ru" sz="800" dirty="0" smtClean="0">
                <a:latin typeface="Microsoft Sans Serif"/>
              </a:rPr>
              <a:t>организационно-правовой </a:t>
            </a:r>
            <a:r>
              <a:rPr lang="ru" sz="800" dirty="0">
                <a:latin typeface="Microsoft Sans Serif"/>
              </a:rPr>
              <a:t>форме некоммерческой организации предусмотрена частью 5 статьи 27 Федерального закона. Следовательно, </a:t>
            </a:r>
            <a:r>
              <a:rPr lang="ru" sz="800" b="1" dirty="0">
                <a:latin typeface="Microsoft Sans Serif"/>
              </a:rPr>
              <a:t>ТОС</a:t>
            </a:r>
            <a:r>
              <a:rPr lang="ru" sz="800" dirty="0">
                <a:latin typeface="Microsoft Sans Serif"/>
              </a:rPr>
              <a:t> является самостоятельной формой </a:t>
            </a:r>
            <a:r>
              <a:rPr lang="ru" sz="800" b="1" dirty="0">
                <a:latin typeface="Microsoft Sans Serif"/>
              </a:rPr>
              <a:t>некоммерческой организации</a:t>
            </a:r>
            <a:r>
              <a:rPr lang="ru" sz="800" dirty="0">
                <a:latin typeface="Microsoft Sans Serif"/>
              </a:rPr>
              <a:t>.</a:t>
            </a:r>
          </a:p>
          <a:p>
            <a:pPr indent="406400" algn="just">
              <a:lnSpc>
                <a:spcPts val="984"/>
              </a:lnSpc>
            </a:pPr>
            <a:r>
              <a:rPr lang="ru" sz="800" dirty="0">
                <a:latin typeface="Microsoft Sans Serif"/>
              </a:rPr>
              <a:t>Для осуществления органами ТОС хозяйственной деятельности необходимо, чтобы ТОС имело статус юридического лица, поскольку это дает право органам ТОС участвовать в гражданских правоотношениях и потому, что ТОС</a:t>
            </a: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2193" y="6725031"/>
            <a:ext cx="5412868" cy="593217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69759" y="181005"/>
            <a:ext cx="446993" cy="417429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2771775" y="181005"/>
            <a:ext cx="25039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000" dirty="0" smtClean="0">
                <a:solidFill>
                  <a:srgbClr val="0070C0"/>
                </a:solidFill>
              </a:rPr>
              <a:t>8</a:t>
            </a:r>
            <a:endParaRPr lang="ru-RU" sz="1000" dirty="0">
              <a:solidFill>
                <a:srgbClr val="0070C0"/>
              </a:solidFill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43400" y="6903720"/>
            <a:ext cx="1045464" cy="408432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655320" y="667512"/>
            <a:ext cx="4239768" cy="5992368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indent="0" algn="just">
              <a:lnSpc>
                <a:spcPts val="984"/>
              </a:lnSpc>
            </a:pPr>
            <a:r>
              <a:rPr lang="ru" sz="800" dirty="0">
                <a:latin typeface="Microsoft Sans Serif"/>
              </a:rPr>
              <a:t>в качестве юридического лица имеет большие возможности для реализации гражданских инициатив, а именно возможность напрямую участвовать в грантовых конкурсах различных организаций.</a:t>
            </a:r>
          </a:p>
          <a:p>
            <a:pPr indent="482600" algn="just">
              <a:lnSpc>
                <a:spcPts val="984"/>
              </a:lnSpc>
              <a:spcAft>
                <a:spcPts val="420"/>
              </a:spcAft>
            </a:pPr>
            <a:r>
              <a:rPr lang="ru" sz="800" b="1" dirty="0">
                <a:latin typeface="Microsoft Sans Serif"/>
              </a:rPr>
              <a:t>ТОС </a:t>
            </a:r>
            <a:r>
              <a:rPr lang="ru" sz="800" dirty="0">
                <a:latin typeface="Microsoft Sans Serif"/>
              </a:rPr>
              <a:t>в соответствии с его уставом </a:t>
            </a:r>
            <a:r>
              <a:rPr lang="ru" sz="800" b="1" dirty="0">
                <a:latin typeface="Microsoft Sans Serif"/>
              </a:rPr>
              <a:t>может являться юридическим лицом </a:t>
            </a:r>
            <a:r>
              <a:rPr lang="ru" sz="800" dirty="0">
                <a:latin typeface="Microsoft Sans Serif"/>
              </a:rPr>
              <a:t>и в таком случае подлежит государственной регистрации в организационноправовой форме некоммерческой организации. Ниже мы опишем все практические шаги необходимые для образования ТОС в качестве юридического лица. Все шаги подготовлены с учетом опыта действующих ТОС.</a:t>
            </a:r>
          </a:p>
          <a:p>
            <a:pPr indent="482600" algn="just">
              <a:lnSpc>
                <a:spcPts val="1008"/>
              </a:lnSpc>
            </a:pPr>
            <a:r>
              <a:rPr lang="ru" sz="950" b="1" spc="-50" dirty="0">
                <a:latin typeface="Microsoft Sans Serif"/>
              </a:rPr>
              <a:t>Шаг 1. Образование инициативной группы</a:t>
            </a:r>
          </a:p>
          <a:p>
            <a:pPr indent="482600" algn="just">
              <a:lnSpc>
                <a:spcPts val="1008"/>
              </a:lnSpc>
            </a:pPr>
            <a:r>
              <a:rPr lang="ru" sz="800" dirty="0">
                <a:latin typeface="Microsoft Sans Serif"/>
              </a:rPr>
              <a:t>Для создания ТОС необходимо образовать инициативную группу в количестве 5 человек из числа граждан проживающих на территории создаваемого ТОС и достигших 16-летнего возраста.</a:t>
            </a:r>
          </a:p>
          <a:p>
            <a:pPr indent="482600" algn="just">
              <a:lnSpc>
                <a:spcPts val="1008"/>
              </a:lnSpc>
            </a:pPr>
            <a:r>
              <a:rPr lang="ru" sz="800" dirty="0">
                <a:latin typeface="Microsoft Sans Serif"/>
              </a:rPr>
              <a:t>Образование инициативной группы оформляется следующим документом: ПРОТОКОЛ ПРЕДВАРИТЕЛЬНОГО СОБРАНИЯ ГРАЖДАН ПО СОЗДАНИЮ ТОС. (Приложение №1)</a:t>
            </a:r>
          </a:p>
          <a:p>
            <a:pPr indent="482600" algn="just">
              <a:lnSpc>
                <a:spcPts val="1008"/>
              </a:lnSpc>
              <a:spcAft>
                <a:spcPts val="420"/>
              </a:spcAft>
            </a:pPr>
            <a:r>
              <a:rPr lang="ru" sz="800" dirty="0">
                <a:latin typeface="Microsoft Sans Serif"/>
              </a:rPr>
              <a:t>Обратите внимание на повестку. Четвертым вопросом в повестке предварительного собрания граждан является "Подготовка проекта Устава </a:t>
            </a:r>
            <a:r>
              <a:rPr lang="ru" sz="750" dirty="0">
                <a:latin typeface="Microsoft Sans Serif"/>
              </a:rPr>
              <a:t>ТОС". (Приложение №2)</a:t>
            </a:r>
          </a:p>
          <a:p>
            <a:pPr indent="482600" algn="just">
              <a:lnSpc>
                <a:spcPts val="984"/>
              </a:lnSpc>
            </a:pPr>
            <a:r>
              <a:rPr lang="ru" sz="950" b="1" spc="-50" dirty="0">
                <a:latin typeface="Microsoft Sans Serif"/>
              </a:rPr>
              <a:t>Шаг 2. Установление границ ТОС и назначение даты проведения учредительного собрания или конференции граждан</a:t>
            </a:r>
          </a:p>
          <a:p>
            <a:pPr indent="482600" algn="just">
              <a:lnSpc>
                <a:spcPts val="984"/>
              </a:lnSpc>
            </a:pPr>
            <a:r>
              <a:rPr lang="ru" sz="800" dirty="0">
                <a:latin typeface="Microsoft Sans Serif"/>
              </a:rPr>
              <a:t>На предварительном собрании граждан были определены границы ТОС. У вас имеется соответствующий протокол. Теперь, чтобы утвердить границы ТОС, необходимо </a:t>
            </a:r>
            <a:r>
              <a:rPr lang="ru" sz="800" b="1" dirty="0">
                <a:latin typeface="Microsoft Sans Serif"/>
              </a:rPr>
              <a:t>подать ЗАЯВЛЕНИЕ В СОБРАНИЕ депутатов МО</a:t>
            </a:r>
            <a:r>
              <a:rPr lang="ru" sz="800" dirty="0">
                <a:latin typeface="Microsoft Sans Serif"/>
              </a:rPr>
              <a:t>.</a:t>
            </a:r>
          </a:p>
          <a:p>
            <a:pPr indent="482600" algn="just">
              <a:lnSpc>
                <a:spcPts val="984"/>
              </a:lnSpc>
              <a:spcAft>
                <a:spcPts val="420"/>
              </a:spcAft>
            </a:pPr>
            <a:r>
              <a:rPr lang="ru" sz="800" dirty="0">
                <a:latin typeface="Microsoft Sans Serif"/>
              </a:rPr>
              <a:t>Если численность граждан </a:t>
            </a:r>
            <a:r>
              <a:rPr lang="ru" sz="800" dirty="0" smtClean="0">
                <a:latin typeface="Microsoft Sans Serif"/>
              </a:rPr>
              <a:t>территории </a:t>
            </a:r>
            <a:r>
              <a:rPr lang="ru" sz="800" dirty="0">
                <a:latin typeface="Microsoft Sans Serif"/>
              </a:rPr>
              <a:t>на которой организовывается ТОС составляет </a:t>
            </a:r>
            <a:r>
              <a:rPr lang="ru" sz="800" b="1" dirty="0">
                <a:latin typeface="Microsoft Sans Serif"/>
              </a:rPr>
              <a:t>менее 300 человек</a:t>
            </a:r>
            <a:r>
              <a:rPr lang="ru" sz="800" dirty="0">
                <a:latin typeface="Microsoft Sans Serif"/>
              </a:rPr>
              <a:t>, то проводится </a:t>
            </a:r>
            <a:r>
              <a:rPr lang="ru" sz="800" b="1" dirty="0">
                <a:latin typeface="Microsoft Sans Serif"/>
              </a:rPr>
              <a:t>собрание</a:t>
            </a:r>
            <a:r>
              <a:rPr lang="ru" sz="800" dirty="0">
                <a:latin typeface="Microsoft Sans Serif"/>
              </a:rPr>
              <a:t>, если </a:t>
            </a:r>
            <a:r>
              <a:rPr lang="ru" sz="800" b="1" dirty="0">
                <a:latin typeface="Microsoft Sans Serif"/>
              </a:rPr>
              <a:t>более 300 человек</a:t>
            </a:r>
            <a:r>
              <a:rPr lang="ru" sz="800" dirty="0">
                <a:latin typeface="Microsoft Sans Serif"/>
              </a:rPr>
              <a:t>, то </a:t>
            </a:r>
            <a:r>
              <a:rPr lang="ru" sz="800" b="1" dirty="0">
                <a:latin typeface="Microsoft Sans Serif"/>
              </a:rPr>
              <a:t>конференция. </a:t>
            </a:r>
            <a:r>
              <a:rPr lang="ru" sz="800" dirty="0">
                <a:latin typeface="Microsoft Sans Serif"/>
              </a:rPr>
              <a:t>При проведении конференции необходимо установить норму представительства делегатов на учредительную конференцию </a:t>
            </a:r>
            <a:r>
              <a:rPr lang="ru" sz="750" dirty="0">
                <a:latin typeface="Microsoft Sans Serif"/>
              </a:rPr>
              <a:t>(Приложение 3).</a:t>
            </a:r>
          </a:p>
          <a:p>
            <a:pPr indent="482600" algn="just">
              <a:lnSpc>
                <a:spcPts val="1008"/>
              </a:lnSpc>
            </a:pPr>
            <a:r>
              <a:rPr lang="ru" sz="950" b="1" spc="-50" dirty="0">
                <a:latin typeface="Microsoft Sans Serif"/>
              </a:rPr>
              <a:t>Шаг 3. Извещение жителей территории о проведении учредительного собрания или конференции граждан</a:t>
            </a:r>
          </a:p>
          <a:p>
            <a:pPr indent="482600" algn="just">
              <a:lnSpc>
                <a:spcPts val="1008"/>
              </a:lnSpc>
            </a:pPr>
            <a:r>
              <a:rPr lang="ru" sz="800" dirty="0">
                <a:latin typeface="Microsoft Sans Serif"/>
              </a:rPr>
              <a:t>Необходимо проинформировать население о дате, месте и времени не менее чем за 15 дней до проведения мероприятия.</a:t>
            </a:r>
          </a:p>
          <a:p>
            <a:pPr indent="482600" algn="just">
              <a:lnSpc>
                <a:spcPts val="984"/>
              </a:lnSpc>
            </a:pPr>
            <a:r>
              <a:rPr lang="ru" sz="800" dirty="0">
                <a:latin typeface="Microsoft Sans Serif"/>
              </a:rPr>
              <a:t>Сообщение о проведении учредительного собрания или конференции граждан должно быть направлено каждому жителю, достигшему 16 - летнего возраста, проживающему на территории создаваемого ТОС, либо доведено под роспись в ЛИСТЕ УВЕДОМЛЕНИЯ (Приложение №4).</a:t>
            </a:r>
          </a:p>
          <a:p>
            <a:pPr indent="482600" algn="just">
              <a:lnSpc>
                <a:spcPts val="984"/>
              </a:lnSpc>
              <a:spcAft>
                <a:spcPts val="420"/>
              </a:spcAft>
            </a:pPr>
            <a:r>
              <a:rPr lang="ru" sz="800" dirty="0">
                <a:latin typeface="Microsoft Sans Serif"/>
              </a:rPr>
              <a:t>Также </a:t>
            </a:r>
            <a:r>
              <a:rPr lang="ru" sz="800" b="1" dirty="0">
                <a:latin typeface="Microsoft Sans Serif"/>
              </a:rPr>
              <a:t>допускаются иные методы оповещения граждан </a:t>
            </a:r>
            <a:r>
              <a:rPr lang="ru" sz="800" dirty="0">
                <a:latin typeface="Microsoft Sans Serif"/>
              </a:rPr>
              <a:t>об учредительном собрании или конференции граждан </a:t>
            </a:r>
            <a:r>
              <a:rPr lang="ru" sz="800" b="1" dirty="0">
                <a:latin typeface="Microsoft Sans Serif"/>
              </a:rPr>
              <a:t>- объявления, домовой обход</a:t>
            </a:r>
            <a:r>
              <a:rPr lang="ru" sz="800" dirty="0">
                <a:latin typeface="Microsoft Sans Serif"/>
              </a:rPr>
              <a:t>.</a:t>
            </a:r>
          </a:p>
          <a:p>
            <a:pPr indent="482600" algn="just">
              <a:lnSpc>
                <a:spcPts val="1008"/>
              </a:lnSpc>
            </a:pPr>
            <a:r>
              <a:rPr lang="ru" sz="950" b="1" spc="-50" dirty="0">
                <a:latin typeface="Microsoft Sans Serif"/>
              </a:rPr>
              <a:t>Шаг 4. Проведение учредительного собрания или конференции</a:t>
            </a:r>
          </a:p>
          <a:p>
            <a:pPr indent="0" algn="just">
              <a:lnSpc>
                <a:spcPts val="1008"/>
              </a:lnSpc>
            </a:pPr>
            <a:r>
              <a:rPr lang="ru" sz="950" b="1" spc="-50" dirty="0">
                <a:latin typeface="Microsoft Sans Serif"/>
              </a:rPr>
              <a:t>граждан</a:t>
            </a:r>
          </a:p>
          <a:p>
            <a:pPr indent="482600" algn="just">
              <a:lnSpc>
                <a:spcPts val="1008"/>
              </a:lnSpc>
            </a:pPr>
            <a:r>
              <a:rPr lang="ru" sz="800" dirty="0">
                <a:latin typeface="Microsoft Sans Serif"/>
              </a:rPr>
              <a:t>Учредительное собрание или конференцию граждан проводит инициативная группа. Перед открытием собрания или конференции обязательно заполняется ЛИСТ РЕГИСТРАЦИИ УЧАСТНИКОВ (Приложение №5).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4258056" y="7123176"/>
            <a:ext cx="94488" cy="124968"/>
          </a:xfrm>
          <a:prstGeom prst="rect">
            <a:avLst/>
          </a:prstGeom>
          <a:solidFill>
            <a:srgbClr val="35438B"/>
          </a:solidFill>
        </p:spPr>
        <p:txBody>
          <a:bodyPr wrap="none" lIns="0" tIns="0" rIns="0" bIns="0">
            <a:noAutofit/>
          </a:bodyPr>
          <a:lstStyle/>
          <a:p>
            <a:pPr indent="0"/>
            <a:r>
              <a:rPr lang="ru" sz="900">
                <a:solidFill>
                  <a:srgbClr val="FFFFFF"/>
                </a:solidFill>
                <a:latin typeface="Microsoft Sans Serif"/>
              </a:rPr>
              <a:t>8</a:t>
            </a: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2193" y="6725031"/>
            <a:ext cx="5412868" cy="593217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69759" y="181005"/>
            <a:ext cx="446993" cy="417429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2771775" y="181005"/>
            <a:ext cx="25039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000" dirty="0" smtClean="0">
                <a:solidFill>
                  <a:srgbClr val="0070C0"/>
                </a:solidFill>
              </a:rPr>
              <a:t>9</a:t>
            </a:r>
            <a:endParaRPr lang="ru-RU" sz="1000" dirty="0">
              <a:solidFill>
                <a:srgbClr val="0070C0"/>
              </a:solidFill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100000" t="-60000" r="100000" b="20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195</TotalTime>
  <Words>5739</Words>
  <Application>Microsoft Office PowerPoint</Application>
  <PresentationFormat>Произвольный</PresentationFormat>
  <Paragraphs>365</Paragraphs>
  <Slides>20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7" baseType="lpstr">
      <vt:lpstr>Arial</vt:lpstr>
      <vt:lpstr>Arial Narrow</vt:lpstr>
      <vt:lpstr>Calibri</vt:lpstr>
      <vt:lpstr>Century Gothic</vt:lpstr>
      <vt:lpstr>Garamond</vt:lpstr>
      <vt:lpstr>Microsoft Sans Serif</vt:lpstr>
      <vt:lpstr>Office Theme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cp:lastModifiedBy>o O</cp:lastModifiedBy>
  <cp:revision>34</cp:revision>
  <dcterms:modified xsi:type="dcterms:W3CDTF">2017-09-18T14:01:38Z</dcterms:modified>
</cp:coreProperties>
</file>